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67" r:id="rId5"/>
    <p:sldId id="296" r:id="rId6"/>
    <p:sldId id="285" r:id="rId7"/>
    <p:sldId id="298" r:id="rId8"/>
    <p:sldId id="29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1C0F81-EB1E-FBCD-374E-C98BE07D4CC9}" name="Sligar, Mike (DOA)" initials="SM(" userId="S::mike.sligar@hr.ri.gov::223f6c8a-dca3-4276-b125-2e212dca8b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ppi, Ettore J" initials="EJT" lastIdx="6" clrIdx="0">
    <p:extLst>
      <p:ext uri="{19B8F6BF-5375-455C-9EA6-DF929625EA0E}">
        <p15:presenceInfo xmlns:p15="http://schemas.microsoft.com/office/powerpoint/2012/main" userId="Toppi, Ettore 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582"/>
    <a:srgbClr val="26408A"/>
    <a:srgbClr val="4DB848"/>
    <a:srgbClr val="8CC63F"/>
    <a:srgbClr val="69BE49"/>
    <a:srgbClr val="0083CB"/>
    <a:srgbClr val="2482E1"/>
    <a:srgbClr val="51B848"/>
    <a:srgbClr val="0082C5"/>
    <a:srgbClr val="1AA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63871-7FB4-4E35-89A4-383D10A30D2A}" v="405" dt="2023-09-21T17:19:57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74" autoAdjust="0"/>
  </p:normalViewPr>
  <p:slideViewPr>
    <p:cSldViewPr snapToGrid="0" snapToObjects="1">
      <p:cViewPr>
        <p:scale>
          <a:sx n="89" d="100"/>
          <a:sy n="89" d="100"/>
        </p:scale>
        <p:origin x="576" y="5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nsell, Kirby" userId="0f55c77b-546a-4f05-a125-cc8e258a89f2" providerId="ADAL" clId="{7BD63871-7FB4-4E35-89A4-383D10A30D2A}"/>
    <pc:docChg chg="undo redo custSel delSld modSld">
      <pc:chgData name="Hounsell, Kirby" userId="0f55c77b-546a-4f05-a125-cc8e258a89f2" providerId="ADAL" clId="{7BD63871-7FB4-4E35-89A4-383D10A30D2A}" dt="2023-09-21T17:19:57.422" v="881" actId="1036"/>
      <pc:docMkLst>
        <pc:docMk/>
      </pc:docMkLst>
      <pc:sldChg chg="del">
        <pc:chgData name="Hounsell, Kirby" userId="0f55c77b-546a-4f05-a125-cc8e258a89f2" providerId="ADAL" clId="{7BD63871-7FB4-4E35-89A4-383D10A30D2A}" dt="2023-09-20T20:11:21.337" v="1" actId="47"/>
        <pc:sldMkLst>
          <pc:docMk/>
          <pc:sldMk cId="3028684053" sldId="260"/>
        </pc:sldMkLst>
      </pc:sldChg>
      <pc:sldChg chg="addSp delSp modSp mod delAnim modAnim">
        <pc:chgData name="Hounsell, Kirby" userId="0f55c77b-546a-4f05-a125-cc8e258a89f2" providerId="ADAL" clId="{7BD63871-7FB4-4E35-89A4-383D10A30D2A}" dt="2023-09-21T17:19:57.422" v="881" actId="1036"/>
        <pc:sldMkLst>
          <pc:docMk/>
          <pc:sldMk cId="1709079038" sldId="298"/>
        </pc:sldMkLst>
        <pc:spChg chg="mod">
          <ac:chgData name="Hounsell, Kirby" userId="0f55c77b-546a-4f05-a125-cc8e258a89f2" providerId="ADAL" clId="{7BD63871-7FB4-4E35-89A4-383D10A30D2A}" dt="2023-09-21T17:14:26.757" v="737" actId="1076"/>
          <ac:spMkLst>
            <pc:docMk/>
            <pc:sldMk cId="1709079038" sldId="298"/>
            <ac:spMk id="6" creationId="{752AC019-6A70-3747-A4AF-8F37D1364B3F}"/>
          </ac:spMkLst>
        </pc:spChg>
        <pc:spChg chg="mod">
          <ac:chgData name="Hounsell, Kirby" userId="0f55c77b-546a-4f05-a125-cc8e258a89f2" providerId="ADAL" clId="{7BD63871-7FB4-4E35-89A4-383D10A30D2A}" dt="2023-09-21T17:19:57.422" v="881" actId="1036"/>
          <ac:spMkLst>
            <pc:docMk/>
            <pc:sldMk cId="1709079038" sldId="298"/>
            <ac:spMk id="9" creationId="{5770A43F-0FFA-D440-899A-D4FE0BEE8DAF}"/>
          </ac:spMkLst>
        </pc:spChg>
        <pc:spChg chg="mod">
          <ac:chgData name="Hounsell, Kirby" userId="0f55c77b-546a-4f05-a125-cc8e258a89f2" providerId="ADAL" clId="{7BD63871-7FB4-4E35-89A4-383D10A30D2A}" dt="2023-09-21T17:19:57.422" v="881" actId="1036"/>
          <ac:spMkLst>
            <pc:docMk/>
            <pc:sldMk cId="1709079038" sldId="298"/>
            <ac:spMk id="16" creationId="{19C75E03-4AB4-ABF2-B429-7A4EF5CE1485}"/>
          </ac:spMkLst>
        </pc:spChg>
        <pc:spChg chg="mod">
          <ac:chgData name="Hounsell, Kirby" userId="0f55c77b-546a-4f05-a125-cc8e258a89f2" providerId="ADAL" clId="{7BD63871-7FB4-4E35-89A4-383D10A30D2A}" dt="2023-09-21T17:19:57.422" v="881" actId="1036"/>
          <ac:spMkLst>
            <pc:docMk/>
            <pc:sldMk cId="1709079038" sldId="298"/>
            <ac:spMk id="17" creationId="{CF92B296-8D5C-46B9-2311-66CD6F1361B0}"/>
          </ac:spMkLst>
        </pc:spChg>
        <pc:spChg chg="mod">
          <ac:chgData name="Hounsell, Kirby" userId="0f55c77b-546a-4f05-a125-cc8e258a89f2" providerId="ADAL" clId="{7BD63871-7FB4-4E35-89A4-383D10A30D2A}" dt="2023-09-21T17:19:57.422" v="881" actId="1036"/>
          <ac:spMkLst>
            <pc:docMk/>
            <pc:sldMk cId="1709079038" sldId="298"/>
            <ac:spMk id="18" creationId="{307DFAF4-F428-31C9-4F96-AFCDC84E82BF}"/>
          </ac:spMkLst>
        </pc:spChg>
        <pc:spChg chg="mod">
          <ac:chgData name="Hounsell, Kirby" userId="0f55c77b-546a-4f05-a125-cc8e258a89f2" providerId="ADAL" clId="{7BD63871-7FB4-4E35-89A4-383D10A30D2A}" dt="2023-09-21T17:19:57.422" v="881" actId="1036"/>
          <ac:spMkLst>
            <pc:docMk/>
            <pc:sldMk cId="1709079038" sldId="298"/>
            <ac:spMk id="24" creationId="{8E287DDD-FDEA-94E8-6311-53726161FCDE}"/>
          </ac:spMkLst>
        </pc:spChg>
        <pc:spChg chg="mod">
          <ac:chgData name="Hounsell, Kirby" userId="0f55c77b-546a-4f05-a125-cc8e258a89f2" providerId="ADAL" clId="{7BD63871-7FB4-4E35-89A4-383D10A30D2A}" dt="2023-09-21T17:19:57.422" v="881" actId="1036"/>
          <ac:spMkLst>
            <pc:docMk/>
            <pc:sldMk cId="1709079038" sldId="298"/>
            <ac:spMk id="26" creationId="{9E6152B9-4BC7-C0B5-A11F-14600D1455AC}"/>
          </ac:spMkLst>
        </pc:spChg>
        <pc:spChg chg="mod">
          <ac:chgData name="Hounsell, Kirby" userId="0f55c77b-546a-4f05-a125-cc8e258a89f2" providerId="ADAL" clId="{7BD63871-7FB4-4E35-89A4-383D10A30D2A}" dt="2023-09-21T17:19:57.422" v="881" actId="1036"/>
          <ac:spMkLst>
            <pc:docMk/>
            <pc:sldMk cId="1709079038" sldId="298"/>
            <ac:spMk id="29" creationId="{C6A101C8-4975-6956-3B7B-2E1B12C31458}"/>
          </ac:spMkLst>
        </pc:spChg>
        <pc:spChg chg="mod">
          <ac:chgData name="Hounsell, Kirby" userId="0f55c77b-546a-4f05-a125-cc8e258a89f2" providerId="ADAL" clId="{7BD63871-7FB4-4E35-89A4-383D10A30D2A}" dt="2023-09-21T17:19:57.422" v="881" actId="1036"/>
          <ac:spMkLst>
            <pc:docMk/>
            <pc:sldMk cId="1709079038" sldId="298"/>
            <ac:spMk id="31" creationId="{17132447-13CC-EAA7-419C-144B936B70D4}"/>
          </ac:spMkLst>
        </pc:spChg>
        <pc:spChg chg="mod">
          <ac:chgData name="Hounsell, Kirby" userId="0f55c77b-546a-4f05-a125-cc8e258a89f2" providerId="ADAL" clId="{7BD63871-7FB4-4E35-89A4-383D10A30D2A}" dt="2023-09-21T15:26:33.978" v="45" actId="207"/>
          <ac:spMkLst>
            <pc:docMk/>
            <pc:sldMk cId="1709079038" sldId="298"/>
            <ac:spMk id="38" creationId="{BEF42457-21D8-B3C5-F2A3-E7CEE5F9B9AC}"/>
          </ac:spMkLst>
        </pc:spChg>
        <pc:spChg chg="mod">
          <ac:chgData name="Hounsell, Kirby" userId="0f55c77b-546a-4f05-a125-cc8e258a89f2" providerId="ADAL" clId="{7BD63871-7FB4-4E35-89A4-383D10A30D2A}" dt="2023-09-21T15:26:44.262" v="48" actId="207"/>
          <ac:spMkLst>
            <pc:docMk/>
            <pc:sldMk cId="1709079038" sldId="298"/>
            <ac:spMk id="39" creationId="{62813ADC-15BB-45EC-CEA9-89A440C10E2D}"/>
          </ac:spMkLst>
        </pc:spChg>
        <pc:spChg chg="mod">
          <ac:chgData name="Hounsell, Kirby" userId="0f55c77b-546a-4f05-a125-cc8e258a89f2" providerId="ADAL" clId="{7BD63871-7FB4-4E35-89A4-383D10A30D2A}" dt="2023-09-21T15:26:40.515" v="47" actId="2085"/>
          <ac:spMkLst>
            <pc:docMk/>
            <pc:sldMk cId="1709079038" sldId="298"/>
            <ac:spMk id="40" creationId="{C2C30BA8-631C-A81B-260D-405E80EAF7AA}"/>
          </ac:spMkLst>
        </pc:spChg>
        <pc:spChg chg="mod">
          <ac:chgData name="Hounsell, Kirby" userId="0f55c77b-546a-4f05-a125-cc8e258a89f2" providerId="ADAL" clId="{7BD63871-7FB4-4E35-89A4-383D10A30D2A}" dt="2023-09-21T15:27:05.970" v="49"/>
          <ac:spMkLst>
            <pc:docMk/>
            <pc:sldMk cId="1709079038" sldId="298"/>
            <ac:spMk id="42" creationId="{BD295A50-14C6-E989-15B9-5171F95BFD26}"/>
          </ac:spMkLst>
        </pc:spChg>
        <pc:spChg chg="mod">
          <ac:chgData name="Hounsell, Kirby" userId="0f55c77b-546a-4f05-a125-cc8e258a89f2" providerId="ADAL" clId="{7BD63871-7FB4-4E35-89A4-383D10A30D2A}" dt="2023-09-21T15:27:05.970" v="49"/>
          <ac:spMkLst>
            <pc:docMk/>
            <pc:sldMk cId="1709079038" sldId="298"/>
            <ac:spMk id="43" creationId="{94C5F54C-0F6A-7CCE-A804-F296F38F0FB0}"/>
          </ac:spMkLst>
        </pc:spChg>
        <pc:spChg chg="mod">
          <ac:chgData name="Hounsell, Kirby" userId="0f55c77b-546a-4f05-a125-cc8e258a89f2" providerId="ADAL" clId="{7BD63871-7FB4-4E35-89A4-383D10A30D2A}" dt="2023-09-21T15:27:05.970" v="49"/>
          <ac:spMkLst>
            <pc:docMk/>
            <pc:sldMk cId="1709079038" sldId="298"/>
            <ac:spMk id="44" creationId="{C6A668E3-A496-C85C-4429-436C1B1FD004}"/>
          </ac:spMkLst>
        </pc:spChg>
        <pc:grpChg chg="mod">
          <ac:chgData name="Hounsell, Kirby" userId="0f55c77b-546a-4f05-a125-cc8e258a89f2" providerId="ADAL" clId="{7BD63871-7FB4-4E35-89A4-383D10A30D2A}" dt="2023-09-21T17:19:57.422" v="881" actId="1036"/>
          <ac:grpSpMkLst>
            <pc:docMk/>
            <pc:sldMk cId="1709079038" sldId="298"/>
            <ac:grpSpMk id="32" creationId="{C25F5D85-5F03-D619-2663-19A1378B9AAE}"/>
          </ac:grpSpMkLst>
        </pc:grpChg>
        <pc:grpChg chg="mod">
          <ac:chgData name="Hounsell, Kirby" userId="0f55c77b-546a-4f05-a125-cc8e258a89f2" providerId="ADAL" clId="{7BD63871-7FB4-4E35-89A4-383D10A30D2A}" dt="2023-09-21T17:19:57.422" v="881" actId="1036"/>
          <ac:grpSpMkLst>
            <pc:docMk/>
            <pc:sldMk cId="1709079038" sldId="298"/>
            <ac:grpSpMk id="33" creationId="{E21A9750-7F4D-6054-1754-C090F9974AC9}"/>
          </ac:grpSpMkLst>
        </pc:grpChg>
        <pc:grpChg chg="add del mod">
          <ac:chgData name="Hounsell, Kirby" userId="0f55c77b-546a-4f05-a125-cc8e258a89f2" providerId="ADAL" clId="{7BD63871-7FB4-4E35-89A4-383D10A30D2A}" dt="2023-09-21T15:29:47.152" v="55" actId="478"/>
          <ac:grpSpMkLst>
            <pc:docMk/>
            <pc:sldMk cId="1709079038" sldId="298"/>
            <ac:grpSpMk id="37" creationId="{726493FD-FA60-1DBB-305D-930AF70A05C2}"/>
          </ac:grpSpMkLst>
        </pc:grpChg>
        <pc:grpChg chg="add del mod">
          <ac:chgData name="Hounsell, Kirby" userId="0f55c77b-546a-4f05-a125-cc8e258a89f2" providerId="ADAL" clId="{7BD63871-7FB4-4E35-89A4-383D10A30D2A}" dt="2023-09-21T15:27:07.432" v="50"/>
          <ac:grpSpMkLst>
            <pc:docMk/>
            <pc:sldMk cId="1709079038" sldId="298"/>
            <ac:grpSpMk id="41" creationId="{DCCC70CE-9328-9CA4-8880-68D5D0C7D9C4}"/>
          </ac:grpSpMkLst>
        </pc:grpChg>
        <pc:graphicFrameChg chg="mod modGraphic">
          <ac:chgData name="Hounsell, Kirby" userId="0f55c77b-546a-4f05-a125-cc8e258a89f2" providerId="ADAL" clId="{7BD63871-7FB4-4E35-89A4-383D10A30D2A}" dt="2023-09-21T17:19:57.422" v="881" actId="1036"/>
          <ac:graphicFrameMkLst>
            <pc:docMk/>
            <pc:sldMk cId="1709079038" sldId="298"/>
            <ac:graphicFrameMk id="2" creationId="{FEAFBD60-D86F-3A4A-9B10-6F2A16410D50}"/>
          </ac:graphicFrameMkLst>
        </pc:graphicFrameChg>
        <pc:graphicFrameChg chg="mod modGraphic">
          <ac:chgData name="Hounsell, Kirby" userId="0f55c77b-546a-4f05-a125-cc8e258a89f2" providerId="ADAL" clId="{7BD63871-7FB4-4E35-89A4-383D10A30D2A}" dt="2023-09-21T17:19:57.422" v="881" actId="1036"/>
          <ac:graphicFrameMkLst>
            <pc:docMk/>
            <pc:sldMk cId="1709079038" sldId="298"/>
            <ac:graphicFrameMk id="4" creationId="{65AA7FED-12E5-9CB9-8637-7532B71541EC}"/>
          </ac:graphicFrameMkLst>
        </pc:graphicFrameChg>
        <pc:graphicFrameChg chg="mod modGraphic">
          <ac:chgData name="Hounsell, Kirby" userId="0f55c77b-546a-4f05-a125-cc8e258a89f2" providerId="ADAL" clId="{7BD63871-7FB4-4E35-89A4-383D10A30D2A}" dt="2023-09-21T17:19:57.422" v="881" actId="1036"/>
          <ac:graphicFrameMkLst>
            <pc:docMk/>
            <pc:sldMk cId="1709079038" sldId="298"/>
            <ac:graphicFrameMk id="7" creationId="{907FF47A-ED52-094F-0B0D-ACE0E7692B47}"/>
          </ac:graphicFrameMkLst>
        </pc:graphicFrameChg>
        <pc:graphicFrameChg chg="add del mod">
          <ac:chgData name="Hounsell, Kirby" userId="0f55c77b-546a-4f05-a125-cc8e258a89f2" providerId="ADAL" clId="{7BD63871-7FB4-4E35-89A4-383D10A30D2A}" dt="2023-09-21T15:30:38.426" v="61"/>
          <ac:graphicFrameMkLst>
            <pc:docMk/>
            <pc:sldMk cId="1709079038" sldId="298"/>
            <ac:graphicFrameMk id="46" creationId="{C173E7E1-3DA6-4371-1EB5-4795B13B3C03}"/>
          </ac:graphicFrameMkLst>
        </pc:graphicFrameChg>
        <pc:graphicFrameChg chg="add del mod modGraphic">
          <ac:chgData name="Hounsell, Kirby" userId="0f55c77b-546a-4f05-a125-cc8e258a89f2" providerId="ADAL" clId="{7BD63871-7FB4-4E35-89A4-383D10A30D2A}" dt="2023-09-21T15:31:19.210" v="71" actId="478"/>
          <ac:graphicFrameMkLst>
            <pc:docMk/>
            <pc:sldMk cId="1709079038" sldId="298"/>
            <ac:graphicFrameMk id="47" creationId="{91F67DE7-B5DE-A8B0-1E9F-DE80C458F957}"/>
          </ac:graphicFrameMkLst>
        </pc:graphicFrameChg>
        <pc:graphicFrameChg chg="add del mod modGraphic">
          <ac:chgData name="Hounsell, Kirby" userId="0f55c77b-546a-4f05-a125-cc8e258a89f2" providerId="ADAL" clId="{7BD63871-7FB4-4E35-89A4-383D10A30D2A}" dt="2023-09-21T16:42:45.782" v="193" actId="478"/>
          <ac:graphicFrameMkLst>
            <pc:docMk/>
            <pc:sldMk cId="1709079038" sldId="298"/>
            <ac:graphicFrameMk id="48" creationId="{577EC7E9-B71D-E7AF-29D7-1CD48FA437E2}"/>
          </ac:graphicFrameMkLst>
        </pc:graphicFrameChg>
        <pc:graphicFrameChg chg="add mod modGraphic">
          <ac:chgData name="Hounsell, Kirby" userId="0f55c77b-546a-4f05-a125-cc8e258a89f2" providerId="ADAL" clId="{7BD63871-7FB4-4E35-89A4-383D10A30D2A}" dt="2023-09-21T17:19:57.422" v="881" actId="1036"/>
          <ac:graphicFrameMkLst>
            <pc:docMk/>
            <pc:sldMk cId="1709079038" sldId="298"/>
            <ac:graphicFrameMk id="51" creationId="{CC1C6030-AE21-18D4-C87E-155375F10E2B}"/>
          </ac:graphicFrameMkLst>
        </pc:graphicFrameChg>
        <pc:picChg chg="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3" creationId="{A2DAEACF-9F28-A398-F29C-11A34EF9BF34}"/>
          </ac:picMkLst>
        </pc:picChg>
        <pc:picChg chg="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15" creationId="{08F57D12-16AB-1612-64A3-23385BB4A6CD}"/>
          </ac:picMkLst>
        </pc:picChg>
        <pc:picChg chg="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25" creationId="{AFC24A0B-18AB-FC60-4C92-55BF7167F6CD}"/>
          </ac:picMkLst>
        </pc:picChg>
        <pc:picChg chg="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30" creationId="{07D51DDF-7508-4631-4367-8CD9C1B513AC}"/>
          </ac:picMkLst>
        </pc:picChg>
        <pc:picChg chg="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34" creationId="{1A7C0FF4-493C-C6C4-621E-7E1749A9A378}"/>
          </ac:picMkLst>
        </pc:picChg>
        <pc:picChg chg="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35" creationId="{10815C18-414B-BB0E-EC0D-2198C71DA2E1}"/>
          </ac:picMkLst>
        </pc:picChg>
        <pc:picChg chg="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36" creationId="{C83C5930-5DE1-EECB-828E-4FF5865D8B46}"/>
          </ac:picMkLst>
        </pc:picChg>
        <pc:picChg chg="add del mod">
          <ac:chgData name="Hounsell, Kirby" userId="0f55c77b-546a-4f05-a125-cc8e258a89f2" providerId="ADAL" clId="{7BD63871-7FB4-4E35-89A4-383D10A30D2A}" dt="2023-09-21T16:40:24.820" v="148" actId="478"/>
          <ac:picMkLst>
            <pc:docMk/>
            <pc:sldMk cId="1709079038" sldId="298"/>
            <ac:picMk id="45" creationId="{C6FE1D06-469F-423D-884F-F5554218BB57}"/>
          </ac:picMkLst>
        </pc:picChg>
        <pc:picChg chg="add del mod">
          <ac:chgData name="Hounsell, Kirby" userId="0f55c77b-546a-4f05-a125-cc8e258a89f2" providerId="ADAL" clId="{7BD63871-7FB4-4E35-89A4-383D10A30D2A}" dt="2023-09-21T16:58:44.499" v="400" actId="478"/>
          <ac:picMkLst>
            <pc:docMk/>
            <pc:sldMk cId="1709079038" sldId="298"/>
            <ac:picMk id="50" creationId="{EF796386-3176-0BA5-F504-2652907B667F}"/>
          </ac:picMkLst>
        </pc:picChg>
        <pc:picChg chg="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2050" creationId="{A1F81EE7-52EB-9819-80CA-AFEF531A4840}"/>
          </ac:picMkLst>
        </pc:picChg>
        <pc:picChg chg="add del mod">
          <ac:chgData name="Hounsell, Kirby" userId="0f55c77b-546a-4f05-a125-cc8e258a89f2" providerId="ADAL" clId="{7BD63871-7FB4-4E35-89A4-383D10A30D2A}" dt="2023-09-21T15:30:38.426" v="61"/>
          <ac:picMkLst>
            <pc:docMk/>
            <pc:sldMk cId="1709079038" sldId="298"/>
            <ac:picMk id="2051" creationId="{687A6C0C-CD36-012D-0AB4-A007823EB5C2}"/>
          </ac:picMkLst>
        </pc:picChg>
        <pc:picChg chg="add del mod">
          <ac:chgData name="Hounsell, Kirby" userId="0f55c77b-546a-4f05-a125-cc8e258a89f2" providerId="ADAL" clId="{7BD63871-7FB4-4E35-89A4-383D10A30D2A}" dt="2023-09-21T15:30:38.426" v="61"/>
          <ac:picMkLst>
            <pc:docMk/>
            <pc:sldMk cId="1709079038" sldId="298"/>
            <ac:picMk id="2052" creationId="{49D3A4ED-34B3-5D9A-11CA-F68A8FB4E32C}"/>
          </ac:picMkLst>
        </pc:picChg>
        <pc:picChg chg="add 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2053" creationId="{4BE72124-0D06-6702-A0BA-376FE5B6262A}"/>
          </ac:picMkLst>
        </pc:picChg>
        <pc:picChg chg="add 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2054" creationId="{5716D7BF-8D4A-EA39-E67D-2B4B9420F1D2}"/>
          </ac:picMkLst>
        </pc:picChg>
        <pc:picChg chg="add del mod">
          <ac:chgData name="Hounsell, Kirby" userId="0f55c77b-546a-4f05-a125-cc8e258a89f2" providerId="ADAL" clId="{7BD63871-7FB4-4E35-89A4-383D10A30D2A}" dt="2023-09-21T16:50:22.804" v="271" actId="478"/>
          <ac:picMkLst>
            <pc:docMk/>
            <pc:sldMk cId="1709079038" sldId="298"/>
            <ac:picMk id="2056" creationId="{E7D6F845-C891-7D4C-291B-B185101EBD35}"/>
          </ac:picMkLst>
        </pc:picChg>
        <pc:picChg chg="add del mod">
          <ac:chgData name="Hounsell, Kirby" userId="0f55c77b-546a-4f05-a125-cc8e258a89f2" providerId="ADAL" clId="{7BD63871-7FB4-4E35-89A4-383D10A30D2A}" dt="2023-09-21T16:17:54.175" v="146" actId="478"/>
          <ac:picMkLst>
            <pc:docMk/>
            <pc:sldMk cId="1709079038" sldId="298"/>
            <ac:picMk id="2057" creationId="{6D4BA207-F32C-7FD6-00C9-654EF7EED427}"/>
          </ac:picMkLst>
        </pc:picChg>
        <pc:picChg chg="add del mod">
          <ac:chgData name="Hounsell, Kirby" userId="0f55c77b-546a-4f05-a125-cc8e258a89f2" providerId="ADAL" clId="{7BD63871-7FB4-4E35-89A4-383D10A30D2A}" dt="2023-09-21T16:40:30.112" v="150" actId="478"/>
          <ac:picMkLst>
            <pc:docMk/>
            <pc:sldMk cId="1709079038" sldId="298"/>
            <ac:picMk id="2058" creationId="{5A2B459D-E78F-67B8-80F6-6507BE88AA47}"/>
          </ac:picMkLst>
        </pc:picChg>
        <pc:picChg chg="add del mod">
          <ac:chgData name="Hounsell, Kirby" userId="0f55c77b-546a-4f05-a125-cc8e258a89f2" providerId="ADAL" clId="{7BD63871-7FB4-4E35-89A4-383D10A30D2A}" dt="2023-09-21T16:42:36.147" v="191" actId="478"/>
          <ac:picMkLst>
            <pc:docMk/>
            <pc:sldMk cId="1709079038" sldId="298"/>
            <ac:picMk id="2059" creationId="{F9A047B3-0D17-B289-C0FE-0105C98E0C9A}"/>
          </ac:picMkLst>
        </pc:picChg>
        <pc:picChg chg="add del mod">
          <ac:chgData name="Hounsell, Kirby" userId="0f55c77b-546a-4f05-a125-cc8e258a89f2" providerId="ADAL" clId="{7BD63871-7FB4-4E35-89A4-383D10A30D2A}" dt="2023-09-21T16:40:28.822" v="149" actId="478"/>
          <ac:picMkLst>
            <pc:docMk/>
            <pc:sldMk cId="1709079038" sldId="298"/>
            <ac:picMk id="2060" creationId="{7117451E-505B-6562-83C8-B7290A8506F4}"/>
          </ac:picMkLst>
        </pc:picChg>
        <pc:picChg chg="add 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2062" creationId="{F76E4A9F-A019-AACF-060B-CFFB57AC2657}"/>
          </ac:picMkLst>
        </pc:picChg>
        <pc:picChg chg="add mod">
          <ac:chgData name="Hounsell, Kirby" userId="0f55c77b-546a-4f05-a125-cc8e258a89f2" providerId="ADAL" clId="{7BD63871-7FB4-4E35-89A4-383D10A30D2A}" dt="2023-09-21T17:19:57.422" v="881" actId="1036"/>
          <ac:picMkLst>
            <pc:docMk/>
            <pc:sldMk cId="1709079038" sldId="298"/>
            <ac:picMk id="2064" creationId="{3907EC46-6B5C-4DD5-735A-DA38E3200A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43D53-B2E5-CA40-AA9A-0242E2E4248B}" type="datetimeFigureOut">
              <a:rPr lang="en-US" smtClean="0"/>
              <a:t>09/20/2023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F3A5-31A9-1847-8309-2B93024A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F3E-EDB5-A049-A07E-661D8EA69533}" type="datetime4">
              <a:rPr lang="en-US" smtClean="0"/>
              <a:t>September 20,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17993-865C-3145-BBDA-89982CAA6E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040447-7241-CD4D-A24D-8FA6C67831F3}"/>
              </a:ext>
            </a:extLst>
          </p:cNvPr>
          <p:cNvSpPr/>
          <p:nvPr userDrawn="1"/>
        </p:nvSpPr>
        <p:spPr>
          <a:xfrm>
            <a:off x="0" y="-10791"/>
            <a:ext cx="5010912" cy="6879583"/>
          </a:xfrm>
          <a:prstGeom prst="rect">
            <a:avLst/>
          </a:prstGeom>
          <a:solidFill>
            <a:srgbClr val="13458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F349530-A0B7-854A-8F46-58C8207ED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133" y="5569408"/>
            <a:ext cx="864915" cy="813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9C1B13-F156-A74A-8D92-AFB861F355BB}"/>
              </a:ext>
            </a:extLst>
          </p:cNvPr>
          <p:cNvSpPr txBox="1"/>
          <p:nvPr userDrawn="1"/>
        </p:nvSpPr>
        <p:spPr>
          <a:xfrm>
            <a:off x="1420473" y="5741904"/>
            <a:ext cx="254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Department of Administration</a:t>
            </a:r>
          </a:p>
          <a:p>
            <a:r>
              <a:rPr lang="en-US" sz="120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Office of Employee Benefits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472" y="617441"/>
            <a:ext cx="4114800" cy="200193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Vendor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472" y="3273806"/>
            <a:ext cx="2779776" cy="4543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Virtual Benefits Fair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9A1E5-A9DD-1D40-85EF-65B79A1F5D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0912" y="-24687"/>
            <a:ext cx="7181088" cy="68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8459-8A1B-9948-B28F-68177B42E758}" type="datetime4">
              <a:rPr lang="en-US" smtClean="0"/>
              <a:t>September 20,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0D7E-7ECA-CF4B-9F0F-FA878217C4F8}" type="datetime4">
              <a:rPr lang="en-US" smtClean="0"/>
              <a:t>September 20,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9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B16-14BE-9148-8D5D-928988C173EF}" type="datetime4">
              <a:rPr lang="en-US" smtClean="0"/>
              <a:t>September 20,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8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50F5-DC7D-BE48-8DBA-D9B72E7D99D1}" type="datetime4">
              <a:rPr lang="en-US" smtClean="0"/>
              <a:t>September 20,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2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C49-28DB-7E42-A927-6BE1A93495AC}" type="datetime4">
              <a:rPr lang="en-US" smtClean="0"/>
              <a:t>September 20,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3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ABD-B3FE-8841-89D3-2E64ABC45F16}" type="datetime4">
              <a:rPr lang="en-US" smtClean="0"/>
              <a:t>September 20,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93D8E-0AF3-4143-A788-2749F8BAF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12192000" cy="63964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800B68-5AA2-7B47-A2D6-2DD39084DBCA}"/>
              </a:ext>
            </a:extLst>
          </p:cNvPr>
          <p:cNvSpPr/>
          <p:nvPr userDrawn="1"/>
        </p:nvSpPr>
        <p:spPr>
          <a:xfrm>
            <a:off x="831851" y="1069137"/>
            <a:ext cx="6162508" cy="3128903"/>
          </a:xfrm>
          <a:prstGeom prst="rect">
            <a:avLst/>
          </a:prstGeom>
          <a:solidFill>
            <a:srgbClr val="134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18" y="1388774"/>
            <a:ext cx="5579691" cy="2407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45EF5D-DA01-5B48-80B7-602F9E352748}"/>
              </a:ext>
            </a:extLst>
          </p:cNvPr>
          <p:cNvSpPr/>
          <p:nvPr userDrawn="1"/>
        </p:nvSpPr>
        <p:spPr>
          <a:xfrm>
            <a:off x="0" y="6396470"/>
            <a:ext cx="12192000" cy="472121"/>
          </a:xfrm>
          <a:prstGeom prst="rect">
            <a:avLst/>
          </a:prstGeom>
          <a:solidFill>
            <a:srgbClr val="EB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20, 2023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274619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C10F0-623E-5240-B9B9-B9826B775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" y="1"/>
            <a:ext cx="12192000" cy="63964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800B68-5AA2-7B47-A2D6-2DD39084DBCA}"/>
              </a:ext>
            </a:extLst>
          </p:cNvPr>
          <p:cNvSpPr/>
          <p:nvPr userDrawn="1"/>
        </p:nvSpPr>
        <p:spPr>
          <a:xfrm>
            <a:off x="831851" y="1069137"/>
            <a:ext cx="6162508" cy="3128903"/>
          </a:xfrm>
          <a:prstGeom prst="rect">
            <a:avLst/>
          </a:prstGeom>
          <a:solidFill>
            <a:srgbClr val="134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18" y="1388774"/>
            <a:ext cx="5579691" cy="2407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45EF5D-DA01-5B48-80B7-602F9E352748}"/>
              </a:ext>
            </a:extLst>
          </p:cNvPr>
          <p:cNvSpPr/>
          <p:nvPr userDrawn="1"/>
        </p:nvSpPr>
        <p:spPr>
          <a:xfrm>
            <a:off x="0" y="6278881"/>
            <a:ext cx="12192000" cy="579119"/>
          </a:xfrm>
          <a:prstGeom prst="rect">
            <a:avLst/>
          </a:prstGeom>
          <a:solidFill>
            <a:srgbClr val="EB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9FDED14-31C6-1941-AB45-63AB7C8FA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D61801F-6818-0447-BA57-A2FA59F65B25}" type="datetime4">
              <a:rPr lang="en-US" smtClean="0"/>
              <a:t>September 20, 2023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88486-F196-F54A-99A4-7BA5BF91FC59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183112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9D55C43-0C5C-1A4E-8E76-8348DD3A5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800B68-5AA2-7B47-A2D6-2DD39084DBCA}"/>
              </a:ext>
            </a:extLst>
          </p:cNvPr>
          <p:cNvSpPr/>
          <p:nvPr userDrawn="1"/>
        </p:nvSpPr>
        <p:spPr>
          <a:xfrm>
            <a:off x="831851" y="1069137"/>
            <a:ext cx="6162508" cy="3128903"/>
          </a:xfrm>
          <a:prstGeom prst="rect">
            <a:avLst/>
          </a:prstGeom>
          <a:solidFill>
            <a:srgbClr val="134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18" y="1388774"/>
            <a:ext cx="5579691" cy="2407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45EF5D-DA01-5B48-80B7-602F9E352748}"/>
              </a:ext>
            </a:extLst>
          </p:cNvPr>
          <p:cNvSpPr/>
          <p:nvPr userDrawn="1"/>
        </p:nvSpPr>
        <p:spPr>
          <a:xfrm>
            <a:off x="0" y="6278881"/>
            <a:ext cx="12192000" cy="579119"/>
          </a:xfrm>
          <a:prstGeom prst="rect">
            <a:avLst/>
          </a:prstGeom>
          <a:solidFill>
            <a:srgbClr val="EB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9FDED14-31C6-1941-AB45-63AB7C8FA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D61801F-6818-0447-BA57-A2FA59F65B25}" type="datetime4">
              <a:rPr lang="en-US" smtClean="0"/>
              <a:t>September 20, 2023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88486-F196-F54A-99A4-7BA5BF91FC59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295396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994ED7-4528-7342-BB05-B6A558882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88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800B68-5AA2-7B47-A2D6-2DD39084DBCA}"/>
              </a:ext>
            </a:extLst>
          </p:cNvPr>
          <p:cNvSpPr/>
          <p:nvPr userDrawn="1"/>
        </p:nvSpPr>
        <p:spPr>
          <a:xfrm>
            <a:off x="831851" y="1069137"/>
            <a:ext cx="6162508" cy="3128903"/>
          </a:xfrm>
          <a:prstGeom prst="rect">
            <a:avLst/>
          </a:prstGeom>
          <a:solidFill>
            <a:srgbClr val="134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18" y="1388774"/>
            <a:ext cx="5579691" cy="2407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45EF5D-DA01-5B48-80B7-602F9E352748}"/>
              </a:ext>
            </a:extLst>
          </p:cNvPr>
          <p:cNvSpPr/>
          <p:nvPr userDrawn="1"/>
        </p:nvSpPr>
        <p:spPr>
          <a:xfrm>
            <a:off x="0" y="6278881"/>
            <a:ext cx="12192000" cy="579119"/>
          </a:xfrm>
          <a:prstGeom prst="rect">
            <a:avLst/>
          </a:prstGeom>
          <a:solidFill>
            <a:srgbClr val="EB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9FDED14-31C6-1941-AB45-63AB7C8FA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D61801F-6818-0447-BA57-A2FA59F65B25}" type="datetime4">
              <a:rPr lang="en-US" smtClean="0"/>
              <a:t>September 20, 2023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88486-F196-F54A-99A4-7BA5BF91FC59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366860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44-59AE-5E46-B31E-35F3284B9096}" type="datetime4">
              <a:rPr lang="en-US" smtClean="0"/>
              <a:t>September 20,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4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02-6002-D14A-9EA3-8C03F64C55B5}" type="datetime4">
              <a:rPr lang="en-US" smtClean="0"/>
              <a:t>September 20,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8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CBEF98-F318-A142-B03F-F1A58D9D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96470"/>
            <a:ext cx="2743200" cy="365125"/>
          </a:xfrm>
        </p:spPr>
        <p:txBody>
          <a:bodyPr/>
          <a:lstStyle/>
          <a:p>
            <a:fld id="{701CBABD-B3FE-8841-89D3-2E64ABC45F16}" type="datetime4">
              <a:rPr lang="en-US" smtClean="0"/>
              <a:t>September 20,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5937E0-517E-624A-A472-C03973DD0A31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rgbClr val="134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109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A0BD865-31D6-4647-9F39-979664D2508E}" type="datetime4">
              <a:rPr lang="en-US" smtClean="0"/>
              <a:t>September 20, 2023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F0D19-4F7F-FA42-BDEA-5924F5386A38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344755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file:///C:\Users\a526432\Downloads\2023VirtualBenefitFairVideo_16826212714753083.mp4" TargetMode="External"/><Relationship Id="rId5" Type="http://schemas.openxmlformats.org/officeDocument/2006/relationships/image" Target="cid:image007.jpg@01D7933E.7601E4D0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.6connex.com/event/ve4/en-us?slug=4nofppa#!/lobb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delity.com/viewpoints/financial-basics/how-to-get-out-of-debt" TargetMode="External"/><Relationship Id="rId13" Type="http://schemas.openxmlformats.org/officeDocument/2006/relationships/hyperlink" Target="https://workplaceservices.fidelity.com/static/common/html/Calculators/457/457salarydeferralpage1.html" TargetMode="External"/><Relationship Id="rId18" Type="http://schemas.microsoft.com/office/2007/relationships/hdphoto" Target="../media/hdphoto3.wdp"/><Relationship Id="rId26" Type="http://schemas.openxmlformats.org/officeDocument/2006/relationships/hyperlink" Target="https://digital.fidelity.com/prgw/digital/wos/one-on-one?planSponsorId=237225" TargetMode="External"/><Relationship Id="rId3" Type="http://schemas.openxmlformats.org/officeDocument/2006/relationships/hyperlink" Target="https://netbenefits.fidelity.com/ondemandmeetings" TargetMode="External"/><Relationship Id="rId21" Type="http://schemas.openxmlformats.org/officeDocument/2006/relationships/image" Target="../media/image18.png"/><Relationship Id="rId7" Type="http://schemas.openxmlformats.org/officeDocument/2006/relationships/hyperlink" Target="http://www.fidelity.com/StudentDebt" TargetMode="External"/><Relationship Id="rId12" Type="http://schemas.openxmlformats.org/officeDocument/2006/relationships/hyperlink" Target="https://communications.fidelity.com/wi/2015/savingsandspendingcheckup/" TargetMode="External"/><Relationship Id="rId17" Type="http://schemas.openxmlformats.org/officeDocument/2006/relationships/image" Target="../media/image16.png"/><Relationship Id="rId25" Type="http://schemas.openxmlformats.org/officeDocument/2006/relationships/image" Target="../media/image21.jpeg"/><Relationship Id="rId2" Type="http://schemas.openxmlformats.org/officeDocument/2006/relationships/hyperlink" Target="http://www.netbenefits.fidelity.com/livewebmeetings" TargetMode="External"/><Relationship Id="rId16" Type="http://schemas.microsoft.com/office/2007/relationships/hdphoto" Target="../media/hdphoto2.wdp"/><Relationship Id="rId20" Type="http://schemas.openxmlformats.org/officeDocument/2006/relationships/hyperlink" Target="https://apps.apple.com/us/app/netbenefits/id6401790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tbenefits.com/financialwellness" TargetMode="External"/><Relationship Id="rId11" Type="http://schemas.openxmlformats.org/officeDocument/2006/relationships/hyperlink" Target="https://communications.fidelity.com/wi/powerofsmallamounts/#/start" TargetMode="External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hyperlink" Target="https://www.youtube.com/watch?v=FumIIBCgzX4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www.fidelity.com/viewpoints/personal-finance/rent-vs-buy" TargetMode="External"/><Relationship Id="rId14" Type="http://schemas.openxmlformats.org/officeDocument/2006/relationships/hyperlink" Target="https://netbenefits.fidelity.com/NBLogin/?option=TakeHomePay" TargetMode="External"/><Relationship Id="rId22" Type="http://schemas.openxmlformats.org/officeDocument/2006/relationships/hyperlink" Target="https://play.google.com/store/apps/details?id=com.fidelity.wi.activity&amp;hl=en_US&amp;gl=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delity.com/schedule" TargetMode="External"/><Relationship Id="rId2" Type="http://schemas.openxmlformats.org/officeDocument/2006/relationships/hyperlink" Target="https://communications.fidelity.com/tem/ask-us-anyth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b.fidelity.com/public/nb/sori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E6FB-3920-914B-A8A2-03CC535D3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Fidelity Investments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396FAF-0A92-5E42-B35F-72543D845C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Virtual Benefits Fair</a:t>
            </a:r>
          </a:p>
        </p:txBody>
      </p:sp>
    </p:spTree>
    <p:extLst>
      <p:ext uri="{BB962C8B-B14F-4D97-AF65-F5344CB8AC3E}">
        <p14:creationId xmlns:p14="http://schemas.microsoft.com/office/powerpoint/2010/main" val="143397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2B16-C6AE-49D9-A09E-D05C3C23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61BAB-3782-444A-B45E-4728FC5E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ABD-B3FE-8841-89D3-2E64ABC45F16}" type="datetime4">
              <a:rPr lang="en-US" smtClean="0"/>
              <a:t>September 20, 2023</a:t>
            </a:fld>
            <a:endParaRPr lang="en-US"/>
          </a:p>
        </p:txBody>
      </p:sp>
      <p:pic>
        <p:nvPicPr>
          <p:cNvPr id="5" name="Picture 1" descr="thumbnail">
            <a:extLst>
              <a:ext uri="{FF2B5EF4-FFF2-40B4-BE49-F238E27FC236}">
                <a16:creationId xmlns:a16="http://schemas.microsoft.com/office/drawing/2014/main" id="{0B2D5290-4E71-41C3-AC49-02842D57C9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3158331"/>
            <a:ext cx="30003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con&#10;&#10;Description automatically generated">
            <a:hlinkClick r:id="rId6" action="ppaction://hlinkfile"/>
            <a:extLst>
              <a:ext uri="{FF2B5EF4-FFF2-40B4-BE49-F238E27FC236}">
                <a16:creationId xmlns:a16="http://schemas.microsoft.com/office/drawing/2014/main" id="{9F5236D1-792A-4469-B6C3-B3F7915888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033" y="396840"/>
            <a:ext cx="1137201" cy="1137201"/>
          </a:xfrm>
          <a:prstGeom prst="rect">
            <a:avLst/>
          </a:prstGeom>
        </p:spPr>
      </p:pic>
      <p:pic>
        <p:nvPicPr>
          <p:cNvPr id="3" name="2023VirtualBenefitFairVideo_16826212714753083">
            <a:hlinkClick r:id="" action="ppaction://media"/>
            <a:extLst>
              <a:ext uri="{FF2B5EF4-FFF2-40B4-BE49-F238E27FC236}">
                <a16:creationId xmlns:a16="http://schemas.microsoft.com/office/drawing/2014/main" id="{B9187E9F-6DD1-3DD3-EBBC-3164A4825B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02592" y="299001"/>
            <a:ext cx="10166504" cy="57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2">
            <a:extLst>
              <a:ext uri="{FF2B5EF4-FFF2-40B4-BE49-F238E27FC236}">
                <a16:creationId xmlns:a16="http://schemas.microsoft.com/office/drawing/2014/main" id="{D7ED5D7A-09C8-D5EB-8456-6C3D3F92BD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2416" y="1549279"/>
            <a:ext cx="6781157" cy="4238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00B5E-A105-5543-8697-965194E4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9346"/>
                </a:solidFill>
                <a:latin typeface="Fidelity Sans"/>
                <a:cs typeface="Fidelity Sans"/>
              </a:rPr>
              <a:t>Fidelity Virtual</a:t>
            </a:r>
            <a:r>
              <a:rPr lang="en-US" sz="4400" b="1" spc="-114" dirty="0">
                <a:solidFill>
                  <a:srgbClr val="009346"/>
                </a:solidFill>
                <a:latin typeface="Fidelity Sans"/>
                <a:cs typeface="Fidelity Sans"/>
              </a:rPr>
              <a:t> </a:t>
            </a:r>
            <a:r>
              <a:rPr lang="en-US" sz="4400" b="1" spc="-10" dirty="0">
                <a:solidFill>
                  <a:srgbClr val="009346"/>
                </a:solidFill>
                <a:latin typeface="Fidelity Sans"/>
                <a:cs typeface="Fidelity Sans"/>
              </a:rPr>
              <a:t>Benefits</a:t>
            </a:r>
            <a:r>
              <a:rPr lang="en-US" sz="4400" b="1" spc="-114" dirty="0">
                <a:solidFill>
                  <a:srgbClr val="009346"/>
                </a:solidFill>
                <a:latin typeface="Fidelity Sans"/>
                <a:cs typeface="Fidelity Sans"/>
              </a:rPr>
              <a:t> </a:t>
            </a:r>
            <a:r>
              <a:rPr lang="en-US" sz="4400" b="1" spc="-20" dirty="0">
                <a:solidFill>
                  <a:srgbClr val="009346"/>
                </a:solidFill>
                <a:latin typeface="Fidelity Sans"/>
                <a:cs typeface="Fidelity Sans"/>
              </a:rPr>
              <a:t>Fair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7562-EE57-9041-9218-B1CDD9AB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ABD-B3FE-8841-89D3-2E64ABC45F16}" type="datetime4">
              <a:rPr lang="en-US" smtClean="0"/>
              <a:t>September 20, 2023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F6A4EC-395A-AF75-A60F-FAA3D797C9D7}"/>
              </a:ext>
            </a:extLst>
          </p:cNvPr>
          <p:cNvGrpSpPr/>
          <p:nvPr/>
        </p:nvGrpSpPr>
        <p:grpSpPr>
          <a:xfrm>
            <a:off x="9238615" y="4808337"/>
            <a:ext cx="1934210" cy="424815"/>
            <a:chOff x="0" y="0"/>
            <a:chExt cx="1934476" cy="42481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A14941-971E-11E5-D51C-D8938D498E74}"/>
                </a:ext>
              </a:extLst>
            </p:cNvPr>
            <p:cNvSpPr/>
            <p:nvPr/>
          </p:nvSpPr>
          <p:spPr>
            <a:xfrm>
              <a:off x="0" y="0"/>
              <a:ext cx="1934476" cy="424815"/>
            </a:xfrm>
            <a:prstGeom prst="roundRect">
              <a:avLst/>
            </a:prstGeom>
            <a:solidFill>
              <a:srgbClr val="55A64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AABF78C0-B5AC-585E-0D59-810FAED20614}"/>
                </a:ext>
              </a:extLst>
            </p:cNvPr>
            <p:cNvSpPr txBox="1"/>
            <p:nvPr/>
          </p:nvSpPr>
          <p:spPr>
            <a:xfrm>
              <a:off x="116958" y="21265"/>
              <a:ext cx="1700530" cy="361315"/>
            </a:xfrm>
            <a:prstGeom prst="rect">
              <a:avLst/>
            </a:prstGeom>
            <a:solidFill>
              <a:srgbClr val="55A646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sng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Visit the fair now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3F992B7-FABA-6D23-F4C8-B071EFDDF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13" y="1337733"/>
            <a:ext cx="8641852" cy="4937736"/>
          </a:xfrm>
          <a:prstGeom prst="rect">
            <a:avLst/>
          </a:prstGeom>
        </p:spPr>
      </p:pic>
      <p:pic>
        <p:nvPicPr>
          <p:cNvPr id="28" name="object 7">
            <a:extLst>
              <a:ext uri="{FF2B5EF4-FFF2-40B4-BE49-F238E27FC236}">
                <a16:creationId xmlns:a16="http://schemas.microsoft.com/office/drawing/2014/main" id="{85BB26C4-988F-C7D9-8DCA-D66128A43C9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1232" y="2223558"/>
            <a:ext cx="3200717" cy="3200717"/>
          </a:xfrm>
          <a:prstGeom prst="rect">
            <a:avLst/>
          </a:prstGeom>
        </p:spPr>
      </p:pic>
      <p:sp>
        <p:nvSpPr>
          <p:cNvPr id="29" name="object 6">
            <a:extLst>
              <a:ext uri="{FF2B5EF4-FFF2-40B4-BE49-F238E27FC236}">
                <a16:creationId xmlns:a16="http://schemas.microsoft.com/office/drawing/2014/main" id="{AD2FD904-3103-13CE-D355-EA4796CFA4F7}"/>
              </a:ext>
            </a:extLst>
          </p:cNvPr>
          <p:cNvSpPr txBox="1"/>
          <p:nvPr/>
        </p:nvSpPr>
        <p:spPr>
          <a:xfrm>
            <a:off x="7473950" y="1972093"/>
            <a:ext cx="564070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200" b="1" dirty="0">
                <a:solidFill>
                  <a:srgbClr val="231F20"/>
                </a:solidFill>
                <a:latin typeface="Fidelity Sans"/>
                <a:cs typeface="Fidelity Sans"/>
              </a:rPr>
              <a:t>Start exploring the </a:t>
            </a:r>
            <a:br>
              <a:rPr lang="en-US" sz="2200" b="1" dirty="0">
                <a:solidFill>
                  <a:srgbClr val="231F20"/>
                </a:solidFill>
                <a:latin typeface="Fidelity Sans"/>
                <a:cs typeface="Fidelity Sans"/>
              </a:rPr>
            </a:br>
            <a:r>
              <a:rPr lang="en-US" sz="2200" b="1" dirty="0">
                <a:solidFill>
                  <a:srgbClr val="009346"/>
                </a:solidFill>
                <a:latin typeface="Fidelity Sans"/>
                <a:cs typeface="Fidelity Sans"/>
              </a:rPr>
              <a:t>Virtual</a:t>
            </a:r>
            <a:r>
              <a:rPr lang="en-US" sz="2200" b="1" spc="-105" dirty="0">
                <a:solidFill>
                  <a:srgbClr val="009346"/>
                </a:solidFill>
                <a:latin typeface="Fidelity Sans"/>
                <a:cs typeface="Fidelity Sans"/>
              </a:rPr>
              <a:t> </a:t>
            </a:r>
            <a:r>
              <a:rPr lang="en-US" sz="2200" b="1" dirty="0">
                <a:solidFill>
                  <a:srgbClr val="009346"/>
                </a:solidFill>
                <a:latin typeface="Fidelity Sans"/>
                <a:cs typeface="Fidelity Sans"/>
              </a:rPr>
              <a:t>Beneﬁts</a:t>
            </a:r>
            <a:r>
              <a:rPr lang="en-US" sz="2200" b="1" spc="-105" dirty="0">
                <a:solidFill>
                  <a:srgbClr val="009346"/>
                </a:solidFill>
                <a:latin typeface="Fidelity Sans"/>
                <a:cs typeface="Fidelity Sans"/>
              </a:rPr>
              <a:t> </a:t>
            </a:r>
            <a:r>
              <a:rPr sz="2200" b="1" spc="-20" dirty="0">
                <a:solidFill>
                  <a:srgbClr val="009346"/>
                </a:solidFill>
                <a:latin typeface="Fidelity Sans"/>
                <a:cs typeface="Fidelity Sans"/>
              </a:rPr>
              <a:t>Fair</a:t>
            </a:r>
            <a:r>
              <a:rPr lang="en-US" sz="2200" b="1" dirty="0">
                <a:solidFill>
                  <a:srgbClr val="231F20"/>
                </a:solidFill>
                <a:latin typeface="Fidelity Sans"/>
              </a:rPr>
              <a:t> today!</a:t>
            </a:r>
            <a:br>
              <a:rPr lang="en-US" sz="2200" b="1" dirty="0">
                <a:solidFill>
                  <a:srgbClr val="231F20"/>
                </a:solidFill>
                <a:latin typeface="Fidelity Sans"/>
              </a:rPr>
            </a:br>
            <a:r>
              <a:rPr lang="en-US" sz="2200" b="1" dirty="0">
                <a:solidFill>
                  <a:srgbClr val="231F20"/>
                </a:solidFill>
                <a:latin typeface="Fidelity Sans"/>
              </a:rPr>
              <a:t>Click or Scan below:</a:t>
            </a:r>
            <a:endParaRPr sz="2200" b="1" dirty="0">
              <a:solidFill>
                <a:srgbClr val="231F20"/>
              </a:solidFill>
              <a:latin typeface="Fidelity Sans"/>
            </a:endParaRPr>
          </a:p>
        </p:txBody>
      </p:sp>
    </p:spTree>
    <p:extLst>
      <p:ext uri="{BB962C8B-B14F-4D97-AF65-F5344CB8AC3E}">
        <p14:creationId xmlns:p14="http://schemas.microsoft.com/office/powerpoint/2010/main" val="233830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2AC019-6A70-3747-A4AF-8F37D136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Tools/Resources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770A43F-0FFA-D440-899A-D4FE0BEE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9900" y="1626621"/>
            <a:ext cx="2743200" cy="365125"/>
          </a:xfrm>
        </p:spPr>
        <p:txBody>
          <a:bodyPr/>
          <a:lstStyle/>
          <a:p>
            <a:fld id="{2EA5024F-E462-7B4D-9187-4FDB4534DB2B}" type="datetime4">
              <a:rPr lang="en-US" smtClean="0"/>
              <a:t>September 21, 2023</a:t>
            </a:fld>
            <a:endParaRPr lang="en-US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FEAFBD60-D86F-3A4A-9B10-6F2A16410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60468"/>
              </p:ext>
            </p:extLst>
          </p:nvPr>
        </p:nvGraphicFramePr>
        <p:xfrm>
          <a:off x="6646163" y="1467870"/>
          <a:ext cx="5359792" cy="4300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579">
                  <a:extLst>
                    <a:ext uri="{9D8B030D-6E8A-4147-A177-3AD203B41FA5}">
                      <a16:colId xmlns:a16="http://schemas.microsoft.com/office/drawing/2014/main" val="2650039067"/>
                    </a:ext>
                  </a:extLst>
                </a:gridCol>
                <a:gridCol w="224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256">
                  <a:extLst>
                    <a:ext uri="{9D8B030D-6E8A-4147-A177-3AD203B41FA5}">
                      <a16:colId xmlns:a16="http://schemas.microsoft.com/office/drawing/2014/main" val="195507231"/>
                    </a:ext>
                  </a:extLst>
                </a:gridCol>
              </a:tblGrid>
              <a:tr h="284278">
                <a:tc gridSpan="4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spc="-1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Attend a Workshop</a:t>
                      </a:r>
                      <a:endParaRPr sz="1400" b="1" kern="1200" spc="-1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6286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3397664"/>
                  </a:ext>
                </a:extLst>
              </a:tr>
              <a:tr h="453173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endParaRPr sz="1200" b="0" kern="1200" spc="-1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6286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endParaRPr sz="1200" b="0" kern="1200" spc="-1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628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2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Join Fidelity for an educational workshop, where you'll learn strategies and tips to help you manage your financial future with confidence.</a:t>
                      </a:r>
                    </a:p>
                  </a:txBody>
                  <a:tcPr marL="0" marR="0" marT="628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1741184"/>
                  </a:ext>
                </a:extLst>
              </a:tr>
              <a:tr h="548640">
                <a:tc gridSpan="4">
                  <a:txBody>
                    <a:bodyPr/>
                    <a:lstStyle/>
                    <a:p>
                      <a:pPr marL="755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baseline="0" dirty="0">
                          <a:solidFill>
                            <a:srgbClr val="26408A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NetBenefits.Fidelity.com/</a:t>
                      </a:r>
                      <a:r>
                        <a:rPr lang="en-US" sz="1200" b="1" u="sng" kern="1200" baseline="0" dirty="0" err="1">
                          <a:solidFill>
                            <a:srgbClr val="26408A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livewebmeetings</a:t>
                      </a:r>
                      <a:r>
                        <a:rPr lang="en-US" sz="1200" b="1" u="sng" kern="1200" baseline="0" dirty="0">
                          <a:solidFill>
                            <a:srgbClr val="26408A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</a:rPr>
                        <a:t>.</a:t>
                      </a: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2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Learn more about your workplace retirement savings plan at your convenience through on-demand, self-paced learning modules that provide financial education on a variety of topics, including:</a:t>
                      </a:r>
                    </a:p>
                  </a:txBody>
                  <a:tcPr marL="0" marT="6286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endParaRPr lang="en-US" sz="1200" b="0" kern="1200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628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43197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1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Wingdings"/>
                          <a:cs typeface="Wingdings"/>
                        </a:rPr>
                        <a:t></a:t>
                      </a:r>
                      <a:r>
                        <a:rPr lang="en-US"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Budget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lang="en-US"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debt</a:t>
                      </a:r>
                      <a:r>
                        <a:rPr lang="en-US"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management</a:t>
                      </a:r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Wingdings"/>
                          <a:cs typeface="Wingdings"/>
                        </a:rPr>
                        <a:t></a:t>
                      </a:r>
                      <a:r>
                        <a:rPr lang="en-US"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Saving</a:t>
                      </a:r>
                      <a:r>
                        <a:rPr lang="en-US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for multiple</a:t>
                      </a:r>
                      <a:r>
                        <a:rPr lang="en-US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20" dirty="0">
                          <a:latin typeface="Calibri"/>
                          <a:cs typeface="Calibri"/>
                        </a:rPr>
                        <a:t>goals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11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Wingdings"/>
                          <a:cs typeface="Wingdings"/>
                        </a:rPr>
                        <a:t></a:t>
                      </a:r>
                      <a:r>
                        <a:rPr lang="en-US"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Budget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lang="en-US"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debt</a:t>
                      </a:r>
                      <a:r>
                        <a:rPr lang="en-US"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management</a:t>
                      </a:r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Wingdings"/>
                          <a:cs typeface="Wingdings"/>
                        </a:rPr>
                        <a:t></a:t>
                      </a:r>
                      <a:r>
                        <a:rPr lang="en-US"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Saving</a:t>
                      </a:r>
                      <a:r>
                        <a:rPr lang="en-US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for multiple</a:t>
                      </a:r>
                      <a:r>
                        <a:rPr lang="en-US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20" dirty="0">
                          <a:latin typeface="Calibri"/>
                          <a:cs typeface="Calibri"/>
                        </a:rPr>
                        <a:t>goals</a:t>
                      </a: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Wingdings"/>
                          <a:cs typeface="Wingdings"/>
                        </a:rPr>
                        <a:t></a:t>
                      </a:r>
                      <a:r>
                        <a:rPr lang="en-US"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Understanding</a:t>
                      </a:r>
                      <a:r>
                        <a:rPr lang="en-US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lang="en-US"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spending</a:t>
                      </a:r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Wingdings"/>
                          <a:cs typeface="Wingdings"/>
                        </a:rPr>
                        <a:t></a:t>
                      </a:r>
                      <a:r>
                        <a:rPr lang="en-US"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Creatin</a:t>
                      </a:r>
                      <a:r>
                        <a:rPr lang="en-US"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 rainy-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day </a:t>
                      </a:r>
                      <a:r>
                        <a:rPr lang="en-US" sz="1100" spc="-20" dirty="0">
                          <a:latin typeface="Calibri"/>
                          <a:cs typeface="Calibri"/>
                        </a:rPr>
                        <a:t>fund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42795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53975" indent="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Wingdings"/>
                          <a:cs typeface="Wingdings"/>
                        </a:rPr>
                        <a:t></a:t>
                      </a:r>
                      <a:r>
                        <a:rPr lang="en-US"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Managing</a:t>
                      </a:r>
                      <a:r>
                        <a:rPr lang="en-US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unexpected</a:t>
                      </a:r>
                      <a:r>
                        <a:rPr lang="en-US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events</a:t>
                      </a:r>
                      <a:r>
                        <a:rPr lang="en-US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lang="en-US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expenses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11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Wingdings"/>
                          <a:cs typeface="Wingdings"/>
                        </a:rPr>
                        <a:t></a:t>
                      </a:r>
                      <a:r>
                        <a:rPr lang="en-US"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Managing</a:t>
                      </a:r>
                      <a:r>
                        <a:rPr lang="en-US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unexpected</a:t>
                      </a:r>
                      <a:r>
                        <a:rPr lang="en-US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events</a:t>
                      </a:r>
                      <a:r>
                        <a:rPr lang="en-US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lang="en-US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expenses</a:t>
                      </a:r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541842"/>
                  </a:ext>
                </a:extLst>
              </a:tr>
              <a:tr h="3535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Calibri"/>
                          <a:cs typeface="Calibri"/>
                        </a:rPr>
                        <a:t>Log</a:t>
                      </a:r>
                      <a:r>
                        <a:rPr lang="en-US" sz="1100" spc="25" dirty="0">
                          <a:latin typeface="Calibri"/>
                          <a:cs typeface="Calibri"/>
                        </a:rPr>
                        <a:t> on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lang="en-US"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b="1" u="sng" kern="120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netbenefits.fidelity.com/</a:t>
                      </a:r>
                      <a:r>
                        <a:rPr lang="en-US" sz="1200" b="1" u="sng" kern="1200" baseline="0" dirty="0" err="1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ondemandmeetings</a:t>
                      </a:r>
                      <a:r>
                        <a:rPr lang="en-US" sz="1200" b="1" u="sng" kern="120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lang="en-US"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learn</a:t>
                      </a:r>
                      <a:r>
                        <a:rPr lang="en-US" sz="1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more.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bri"/>
                          <a:cs typeface="Calibri"/>
                        </a:rPr>
                        <a:t>Log</a:t>
                      </a:r>
                      <a:r>
                        <a:rPr lang="en-US"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lang="en-US"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lang="en-US"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b="1" u="sng" kern="120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netbenefits.fidelity.com/</a:t>
                      </a:r>
                      <a:r>
                        <a:rPr lang="en-US" sz="1200" b="1" u="sng" kern="1200" baseline="0" dirty="0" err="1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ondemandmeetings</a:t>
                      </a:r>
                      <a:r>
                        <a:rPr lang="en-US" sz="1200" b="1" u="sng" kern="120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lang="en-US"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learn</a:t>
                      </a:r>
                      <a:r>
                        <a:rPr lang="en-US" sz="1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more.</a:t>
                      </a:r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27935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23009"/>
                  </a:ext>
                </a:extLst>
              </a:tr>
              <a:tr h="207555">
                <a:tc gridSpan="4">
                  <a:txBody>
                    <a:bodyPr/>
                    <a:lstStyle/>
                    <a:p>
                      <a:pPr marL="7556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spc="-1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Download the NetBenefits mobile App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5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556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spc="-1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Download the NetBenefits mobile App</a:t>
                      </a: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32859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ase"/>
                      <a:r>
                        <a:rPr lang="en-US" sz="1200" b="1" kern="1200" dirty="0">
                          <a:solidFill>
                            <a:srgbClr val="124582"/>
                          </a:solidFill>
                          <a:latin typeface="Calibri"/>
                          <a:ea typeface="+mn-ea"/>
                          <a:cs typeface="Calibri"/>
                        </a:rPr>
                        <a:t>Prefer a mobile experience?​</a:t>
                      </a:r>
                    </a:p>
                    <a:p>
                      <a:pPr algn="l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Fidelity Sans" panose="020B0503030202020204" pitchFamily="34" charset="0"/>
                        </a:rPr>
                        <a:t>You can also download the </a:t>
                      </a:r>
                      <a:r>
                        <a:rPr lang="en-US" sz="1100" b="1" kern="1200" dirty="0">
                          <a:solidFill>
                            <a:srgbClr val="124582"/>
                          </a:solidFill>
                          <a:latin typeface="Calibri"/>
                          <a:ea typeface="+mn-ea"/>
                          <a:cs typeface="Calibri"/>
                        </a:rPr>
                        <a:t>NetBenefits® smartphone app</a:t>
                      </a:r>
                      <a:r>
                        <a:rPr lang="en-US" sz="1100" b="1" i="0" dirty="0">
                          <a:solidFill>
                            <a:srgbClr val="008000"/>
                          </a:solidFill>
                          <a:effectLst/>
                          <a:latin typeface="Fidelity Sans" panose="020B0503030202020204" pitchFamily="34" charset="0"/>
                        </a:rPr>
                        <a:t> </a:t>
                      </a:r>
                      <a:br>
                        <a:rPr lang="en-US" sz="1100" b="1" i="0" dirty="0">
                          <a:solidFill>
                            <a:srgbClr val="008000"/>
                          </a:solidFill>
                          <a:effectLst/>
                          <a:latin typeface="Fidelity Sans" panose="020B0503030202020204" pitchFamily="34" charset="0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Fidelity Sans" panose="020B0503030202020204" pitchFamily="34" charset="0"/>
                        </a:rPr>
                        <a:t>for on-the-go access to your Fidelity workplace accounts.​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Fidelity Sans" panose="020B0503030202020204" pitchFamily="34" charset="0"/>
                        </a:rPr>
                      </a:b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indent="0" algn="l" fontAlgn="base">
                        <a:spcAft>
                          <a:spcPts val="60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Download the NetBenefits® app today for an Apple, Android, 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 Amazon device.​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ase"/>
                      <a:r>
                        <a:rPr lang="en-US" sz="1200" b="1" kern="1200" dirty="0">
                          <a:solidFill>
                            <a:srgbClr val="124582"/>
                          </a:solidFill>
                          <a:latin typeface="Calibri"/>
                          <a:ea typeface="+mn-ea"/>
                          <a:cs typeface="Calibri"/>
                        </a:rPr>
                        <a:t>Prefer a mobile experience?​</a:t>
                      </a:r>
                    </a:p>
                    <a:p>
                      <a:pPr algn="l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Fidelity Sans" panose="020B0503030202020204" pitchFamily="34" charset="0"/>
                        </a:rPr>
                        <a:t>You can also download the </a:t>
                      </a:r>
                      <a:r>
                        <a:rPr lang="en-US" sz="1200" b="1" kern="1200" dirty="0">
                          <a:solidFill>
                            <a:srgbClr val="124582"/>
                          </a:solidFill>
                          <a:latin typeface="Calibri"/>
                          <a:ea typeface="+mn-ea"/>
                          <a:cs typeface="Calibri"/>
                        </a:rPr>
                        <a:t>NetBenefits® smartphone app</a:t>
                      </a:r>
                      <a:r>
                        <a:rPr lang="en-US" sz="1100" b="1" i="0" dirty="0">
                          <a:solidFill>
                            <a:srgbClr val="008000"/>
                          </a:solidFill>
                          <a:effectLst/>
                          <a:latin typeface="Fidelity Sans" panose="020B0503030202020204" pitchFamily="34" charset="0"/>
                        </a:rPr>
                        <a:t> 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Fidelity Sans" panose="020B0503030202020204" pitchFamily="34" charset="0"/>
                        </a:rPr>
                        <a:t>for on-the-go access to your Fidelity workplace accounts.​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Fidelity Sans" panose="020B0503030202020204" pitchFamily="34" charset="0"/>
                        </a:rPr>
                      </a:b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indent="0" algn="l" fontAlgn="base"/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Download the NetBenefits® app today for an Apple, Android, or Amazon device.​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algn="l" fontAlgn="base"/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711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20942165"/>
                  </a:ext>
                </a:extLst>
              </a:tr>
            </a:tbl>
          </a:graphicData>
        </a:graphic>
      </p:graphicFrame>
      <p:pic>
        <p:nvPicPr>
          <p:cNvPr id="3" name="object 5">
            <a:extLst>
              <a:ext uri="{FF2B5EF4-FFF2-40B4-BE49-F238E27FC236}">
                <a16:creationId xmlns:a16="http://schemas.microsoft.com/office/drawing/2014/main" id="{A2DAEACF-9F28-A398-F29C-11A34EF9B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8601" y="1876759"/>
            <a:ext cx="363147" cy="274320"/>
          </a:xfrm>
          <a:prstGeom prst="rect">
            <a:avLst/>
          </a:prstGeom>
        </p:spPr>
      </p:pic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65AA7FED-12E5-9CB9-8637-7532B7154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746597"/>
              </p:ext>
            </p:extLst>
          </p:nvPr>
        </p:nvGraphicFramePr>
        <p:xfrm>
          <a:off x="186351" y="1467870"/>
          <a:ext cx="3177540" cy="4313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7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55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Financial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Wellness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24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596900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Financial</a:t>
                      </a:r>
                      <a:r>
                        <a:rPr sz="1200" b="1" u="sng" spc="-15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Wellness </a:t>
                      </a:r>
                      <a:r>
                        <a:rPr sz="120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Checkup</a:t>
                      </a:r>
                      <a:endParaRPr sz="1200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Calibri"/>
                        <a:cs typeface="Calibri"/>
                      </a:endParaRPr>
                    </a:p>
                    <a:p>
                      <a:pPr marL="596900" marR="194310" algn="just">
                        <a:lnSpc>
                          <a:spcPct val="101800"/>
                        </a:lnSpc>
                        <a:spcBef>
                          <a:spcPts val="21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See</a:t>
                      </a:r>
                      <a:r>
                        <a:rPr sz="11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where</a:t>
                      </a:r>
                      <a:r>
                        <a:rPr sz="11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stand</a:t>
                      </a:r>
                      <a:r>
                        <a:rPr sz="11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1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simple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steps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gain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control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today’s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financial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challenges.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Student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Debt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4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596900" marR="225425">
                        <a:lnSpc>
                          <a:spcPct val="106300"/>
                        </a:lnSpc>
                        <a:spcBef>
                          <a:spcPts val="150"/>
                        </a:spcBef>
                      </a:pP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Take</a:t>
                      </a:r>
                      <a:r>
                        <a:rPr sz="120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control</a:t>
                      </a:r>
                      <a:r>
                        <a:rPr sz="120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of</a:t>
                      </a:r>
                      <a:r>
                        <a:rPr sz="1200" b="1" u="sng" spc="-15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your</a:t>
                      </a:r>
                      <a:r>
                        <a:rPr sz="120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 </a:t>
                      </a:r>
                      <a:r>
                        <a:rPr sz="1200" b="1" u="sng" spc="-2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loans</a:t>
                      </a:r>
                      <a:r>
                        <a:rPr sz="1200" b="1" spc="-2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Explore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repayment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strategies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using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real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loan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information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see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if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there’s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better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pay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off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loans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good.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Debt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Digital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Resources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4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869">
                <a:tc>
                  <a:txBody>
                    <a:bodyPr/>
                    <a:lstStyle/>
                    <a:p>
                      <a:pPr marL="574040" marR="200660">
                        <a:lnSpc>
                          <a:spcPct val="100000"/>
                        </a:lnSpc>
                      </a:pPr>
                      <a:endParaRPr sz="700" u="sng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80501293"/>
                  </a:ext>
                </a:extLst>
              </a:tr>
              <a:tr h="1352390">
                <a:tc>
                  <a:txBody>
                    <a:bodyPr/>
                    <a:lstStyle/>
                    <a:p>
                      <a:pPr marL="574040" marR="47307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200" b="1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Article:</a:t>
                      </a:r>
                      <a:r>
                        <a:rPr sz="1200" b="1" spc="-10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</a:t>
                      </a:r>
                      <a:r>
                        <a:rPr sz="1200" b="1" spc="-5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Steps to</a:t>
                      </a:r>
                      <a:r>
                        <a:rPr sz="1200" b="1" spc="-10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Take</a:t>
                      </a:r>
                      <a:r>
                        <a:rPr sz="1200" b="1" spc="-15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Control</a:t>
                      </a:r>
                      <a:r>
                        <a:rPr sz="1200" b="1" spc="-10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of</a:t>
                      </a:r>
                      <a:r>
                        <a:rPr lang="en-US" sz="1200" b="1" spc="-25" dirty="0">
                          <a:solidFill>
                            <a:srgbClr val="124582"/>
                          </a:solid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Your</a:t>
                      </a:r>
                      <a:r>
                        <a:rPr sz="1200" b="1" u="sng" spc="-15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Finances</a:t>
                      </a:r>
                      <a:endParaRPr sz="1200" u="sng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Calibri"/>
                        <a:cs typeface="Calibri"/>
                      </a:endParaRPr>
                    </a:p>
                    <a:p>
                      <a:pPr marL="574040" marR="200660">
                        <a:lnSpc>
                          <a:spcPct val="231700"/>
                        </a:lnSpc>
                      </a:pP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Article:</a:t>
                      </a:r>
                      <a:r>
                        <a:rPr sz="120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Should</a:t>
                      </a:r>
                      <a:r>
                        <a:rPr sz="120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 Buy</a:t>
                      </a:r>
                      <a:r>
                        <a:rPr sz="1200" b="1" u="sng" spc="-2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</a:t>
                      </a:r>
                      <a:r>
                        <a:rPr sz="1200" b="1" u="sng" spc="-2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Keep</a:t>
                      </a:r>
                      <a:r>
                        <a:rPr sz="1200" b="1" u="sng" spc="5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Renting?</a:t>
                      </a:r>
                      <a:endParaRPr lang="en-US" sz="1200" b="1" u="sng" spc="-10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Calibri"/>
                        <a:cs typeface="Calibri"/>
                      </a:endParaRPr>
                    </a:p>
                    <a:p>
                      <a:pPr marL="574040" marR="200660">
                        <a:lnSpc>
                          <a:spcPct val="231700"/>
                        </a:lnSpc>
                      </a:pP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YouTube:</a:t>
                      </a:r>
                      <a:r>
                        <a:rPr sz="1200" b="1" u="sng" spc="-5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How</a:t>
                      </a:r>
                      <a:r>
                        <a:rPr sz="1200" b="1" u="sng" spc="-15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 Pay</a:t>
                      </a:r>
                      <a:r>
                        <a:rPr sz="120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Off </a:t>
                      </a:r>
                      <a:r>
                        <a:rPr sz="1200" b="1" u="sng" spc="-2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Debt</a:t>
                      </a:r>
                      <a:endParaRPr sz="1200" u="sng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907FF47A-ED52-094F-0B0D-ACE0E7692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2146"/>
              </p:ext>
            </p:extLst>
          </p:nvPr>
        </p:nvGraphicFramePr>
        <p:xfrm>
          <a:off x="3462413" y="1467870"/>
          <a:ext cx="3108960" cy="2965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55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Saving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Spending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24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61963" indent="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Power of</a:t>
                      </a:r>
                      <a:r>
                        <a:rPr sz="1200" b="1" u="sng" spc="-5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Small</a:t>
                      </a:r>
                      <a:r>
                        <a:rPr sz="120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cs typeface="Calibri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Amounts</a:t>
                      </a:r>
                      <a:endParaRPr sz="1200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Calibri"/>
                        <a:cs typeface="Calibri"/>
                      </a:endParaRPr>
                    </a:p>
                    <a:p>
                      <a:pPr marL="461963" marR="134620" indent="0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See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small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change—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1%,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3%,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5%—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make a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big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difference.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91">
                <a:tc>
                  <a:txBody>
                    <a:bodyPr/>
                    <a:lstStyle/>
                    <a:p>
                      <a:pPr marL="461963" marR="259079" lvl="0" indent="0" algn="l" defTabSz="1603375" rtl="0" eaLnBrk="1" fontAlgn="auto" latinLnBrk="0" hangingPunct="1">
                        <a:lnSpc>
                          <a:spcPct val="10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9738" algn="l"/>
                        </a:tabLst>
                        <a:defRPr/>
                      </a:pPr>
                      <a:r>
                        <a:rPr lang="en-US" sz="1200" b="1" u="sng" kern="1200" baseline="0" noProof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Savings and Spending Checkup</a:t>
                      </a:r>
                      <a:r>
                        <a:rPr lang="en-US" sz="1200" b="1" u="sng" kern="1200" baseline="0" noProof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br>
                        <a:rPr lang="en-US" sz="1200" b="1" u="sng" kern="1200" baseline="0" noProof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en-US" sz="1100" kern="120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See how your savings and spending compare.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69631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61963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200" b="1" u="sng" kern="120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457(b) Contribution Calculator</a:t>
                      </a:r>
                      <a:endParaRPr lang="en-US" sz="1200" b="1" u="sng" kern="1200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461963" marR="356235" indent="0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lang="en-US" sz="1100" dirty="0">
                          <a:latin typeface="Calibri"/>
                          <a:cs typeface="Calibri"/>
                        </a:rPr>
                        <a:t>Helps you determine the maximum contribution to your 457(b) plan.</a:t>
                      </a:r>
                    </a:p>
                  </a:txBody>
                  <a:tcPr marL="0" marR="0" marT="3175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213667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619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baseline="0" noProof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Take-Home Pay Calculator</a:t>
                      </a:r>
                      <a:endParaRPr lang="en-US" sz="1200" b="1" u="sng" kern="1200" baseline="0" noProof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461963" marR="259079" lvl="0" indent="0" algn="l" defTabSz="914400" rtl="0" eaLnBrk="1" fontAlgn="auto" latinLnBrk="0" hangingPunct="1">
                        <a:lnSpc>
                          <a:spcPct val="10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See</a:t>
                      </a:r>
                      <a:r>
                        <a:rPr kumimoji="0" lang="en-US" sz="11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how</a:t>
                      </a:r>
                      <a:r>
                        <a:rPr kumimoji="0" lang="en-US" sz="110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your</a:t>
                      </a:r>
                      <a:r>
                        <a:rPr kumimoji="0" lang="en-US" sz="11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pre-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tax</a:t>
                      </a:r>
                      <a:r>
                        <a:rPr kumimoji="0" lang="en-US" sz="110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contribution</a:t>
                      </a:r>
                      <a:r>
                        <a:rPr kumimoji="0" lang="en-US" sz="1100" b="0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1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might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affect</a:t>
                      </a:r>
                      <a:r>
                        <a:rPr kumimoji="0" lang="en-US" sz="11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your</a:t>
                      </a:r>
                      <a:r>
                        <a:rPr kumimoji="0" lang="en-US" sz="11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take-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home</a:t>
                      </a:r>
                      <a:r>
                        <a:rPr kumimoji="0" lang="en-US" sz="11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10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pay.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571143"/>
                  </a:ext>
                </a:extLst>
              </a:tr>
            </a:tbl>
          </a:graphicData>
        </a:graphic>
      </p:graphicFrame>
      <p:pic>
        <p:nvPicPr>
          <p:cNvPr id="15" name="object 14">
            <a:extLst>
              <a:ext uri="{FF2B5EF4-FFF2-40B4-BE49-F238E27FC236}">
                <a16:creationId xmlns:a16="http://schemas.microsoft.com/office/drawing/2014/main" id="{08F57D12-16AB-1612-64A3-23385BB4A6CD}"/>
              </a:ext>
            </a:extLst>
          </p:cNvPr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42" y="5428110"/>
            <a:ext cx="183515" cy="114300"/>
          </a:xfrm>
          <a:prstGeom prst="rect">
            <a:avLst/>
          </a:prstGeom>
        </p:spPr>
      </p:pic>
      <p:sp>
        <p:nvSpPr>
          <p:cNvPr id="16" name="object 15">
            <a:extLst>
              <a:ext uri="{FF2B5EF4-FFF2-40B4-BE49-F238E27FC236}">
                <a16:creationId xmlns:a16="http://schemas.microsoft.com/office/drawing/2014/main" id="{19C75E03-4AB4-ABF2-B429-7A4EF5CE1485}"/>
              </a:ext>
            </a:extLst>
          </p:cNvPr>
          <p:cNvSpPr/>
          <p:nvPr/>
        </p:nvSpPr>
        <p:spPr>
          <a:xfrm>
            <a:off x="301286" y="5342385"/>
            <a:ext cx="304800" cy="285115"/>
          </a:xfrm>
          <a:prstGeom prst="flowChartConnector">
            <a:avLst/>
          </a:prstGeom>
          <a:noFill/>
          <a:ln>
            <a:solidFill>
              <a:srgbClr val="124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CF92B296-8D5C-46B9-2311-66CD6F1361B0}"/>
              </a:ext>
            </a:extLst>
          </p:cNvPr>
          <p:cNvSpPr/>
          <p:nvPr/>
        </p:nvSpPr>
        <p:spPr>
          <a:xfrm>
            <a:off x="334306" y="4499493"/>
            <a:ext cx="229870" cy="282575"/>
          </a:xfrm>
          <a:custGeom>
            <a:avLst/>
            <a:gdLst/>
            <a:ahLst/>
            <a:cxnLst/>
            <a:rect l="l" t="t" r="r" b="b"/>
            <a:pathLst>
              <a:path w="229869" h="282575">
                <a:moveTo>
                  <a:pt x="54610" y="237083"/>
                </a:moveTo>
                <a:lnTo>
                  <a:pt x="52616" y="234950"/>
                </a:lnTo>
                <a:lnTo>
                  <a:pt x="50165" y="234950"/>
                </a:lnTo>
                <a:lnTo>
                  <a:pt x="47713" y="234950"/>
                </a:lnTo>
                <a:lnTo>
                  <a:pt x="45720" y="237083"/>
                </a:lnTo>
                <a:lnTo>
                  <a:pt x="45720" y="242341"/>
                </a:lnTo>
                <a:lnTo>
                  <a:pt x="47713" y="244475"/>
                </a:lnTo>
                <a:lnTo>
                  <a:pt x="52616" y="244475"/>
                </a:lnTo>
                <a:lnTo>
                  <a:pt x="54610" y="242341"/>
                </a:lnTo>
                <a:lnTo>
                  <a:pt x="54610" y="237083"/>
                </a:lnTo>
                <a:close/>
              </a:path>
              <a:path w="229869" h="282575">
                <a:moveTo>
                  <a:pt x="73660" y="237083"/>
                </a:moveTo>
                <a:lnTo>
                  <a:pt x="71386" y="234950"/>
                </a:lnTo>
                <a:lnTo>
                  <a:pt x="68580" y="234950"/>
                </a:lnTo>
                <a:lnTo>
                  <a:pt x="65773" y="234950"/>
                </a:lnTo>
                <a:lnTo>
                  <a:pt x="63500" y="237083"/>
                </a:lnTo>
                <a:lnTo>
                  <a:pt x="63500" y="242341"/>
                </a:lnTo>
                <a:lnTo>
                  <a:pt x="65773" y="244475"/>
                </a:lnTo>
                <a:lnTo>
                  <a:pt x="71386" y="244475"/>
                </a:lnTo>
                <a:lnTo>
                  <a:pt x="73660" y="242341"/>
                </a:lnTo>
                <a:lnTo>
                  <a:pt x="73660" y="237083"/>
                </a:lnTo>
                <a:close/>
              </a:path>
              <a:path w="229869" h="282575">
                <a:moveTo>
                  <a:pt x="123825" y="65430"/>
                </a:moveTo>
                <a:lnTo>
                  <a:pt x="63500" y="65430"/>
                </a:lnTo>
                <a:lnTo>
                  <a:pt x="63500" y="75565"/>
                </a:lnTo>
                <a:lnTo>
                  <a:pt x="123825" y="75565"/>
                </a:lnTo>
                <a:lnTo>
                  <a:pt x="123825" y="65430"/>
                </a:lnTo>
                <a:close/>
              </a:path>
              <a:path w="229869" h="282575">
                <a:moveTo>
                  <a:pt x="137160" y="230720"/>
                </a:moveTo>
                <a:lnTo>
                  <a:pt x="132588" y="226060"/>
                </a:lnTo>
                <a:lnTo>
                  <a:pt x="128016" y="226060"/>
                </a:lnTo>
                <a:lnTo>
                  <a:pt x="128016" y="235381"/>
                </a:lnTo>
                <a:lnTo>
                  <a:pt x="128016" y="244690"/>
                </a:lnTo>
                <a:lnTo>
                  <a:pt x="100584" y="244690"/>
                </a:lnTo>
                <a:lnTo>
                  <a:pt x="100584" y="235381"/>
                </a:lnTo>
                <a:lnTo>
                  <a:pt x="128016" y="235381"/>
                </a:lnTo>
                <a:lnTo>
                  <a:pt x="128016" y="226060"/>
                </a:lnTo>
                <a:lnTo>
                  <a:pt x="96012" y="226060"/>
                </a:lnTo>
                <a:lnTo>
                  <a:pt x="91440" y="230720"/>
                </a:lnTo>
                <a:lnTo>
                  <a:pt x="91440" y="249339"/>
                </a:lnTo>
                <a:lnTo>
                  <a:pt x="96012" y="254000"/>
                </a:lnTo>
                <a:lnTo>
                  <a:pt x="132588" y="254000"/>
                </a:lnTo>
                <a:lnTo>
                  <a:pt x="137160" y="249339"/>
                </a:lnTo>
                <a:lnTo>
                  <a:pt x="137160" y="244690"/>
                </a:lnTo>
                <a:lnTo>
                  <a:pt x="137160" y="235381"/>
                </a:lnTo>
                <a:lnTo>
                  <a:pt x="137160" y="230720"/>
                </a:lnTo>
                <a:close/>
              </a:path>
              <a:path w="229869" h="282575">
                <a:moveTo>
                  <a:pt x="165100" y="237083"/>
                </a:moveTo>
                <a:lnTo>
                  <a:pt x="163106" y="234950"/>
                </a:lnTo>
                <a:lnTo>
                  <a:pt x="160655" y="234950"/>
                </a:lnTo>
                <a:lnTo>
                  <a:pt x="158203" y="234950"/>
                </a:lnTo>
                <a:lnTo>
                  <a:pt x="156210" y="237083"/>
                </a:lnTo>
                <a:lnTo>
                  <a:pt x="156210" y="242341"/>
                </a:lnTo>
                <a:lnTo>
                  <a:pt x="158203" y="244475"/>
                </a:lnTo>
                <a:lnTo>
                  <a:pt x="163106" y="244475"/>
                </a:lnTo>
                <a:lnTo>
                  <a:pt x="165100" y="242341"/>
                </a:lnTo>
                <a:lnTo>
                  <a:pt x="165100" y="237083"/>
                </a:lnTo>
                <a:close/>
              </a:path>
              <a:path w="229869" h="282575">
                <a:moveTo>
                  <a:pt x="165100" y="160020"/>
                </a:moveTo>
                <a:lnTo>
                  <a:pt x="63500" y="160020"/>
                </a:lnTo>
                <a:lnTo>
                  <a:pt x="63500" y="168910"/>
                </a:lnTo>
                <a:lnTo>
                  <a:pt x="165100" y="168910"/>
                </a:lnTo>
                <a:lnTo>
                  <a:pt x="165100" y="160020"/>
                </a:lnTo>
                <a:close/>
              </a:path>
              <a:path w="229869" h="282575">
                <a:moveTo>
                  <a:pt x="165100" y="141605"/>
                </a:moveTo>
                <a:lnTo>
                  <a:pt x="63500" y="141605"/>
                </a:lnTo>
                <a:lnTo>
                  <a:pt x="63500" y="150495"/>
                </a:lnTo>
                <a:lnTo>
                  <a:pt x="165100" y="150495"/>
                </a:lnTo>
                <a:lnTo>
                  <a:pt x="165100" y="141605"/>
                </a:lnTo>
                <a:close/>
              </a:path>
              <a:path w="229869" h="282575">
                <a:moveTo>
                  <a:pt x="165100" y="121920"/>
                </a:moveTo>
                <a:lnTo>
                  <a:pt x="63500" y="121920"/>
                </a:lnTo>
                <a:lnTo>
                  <a:pt x="63500" y="131445"/>
                </a:lnTo>
                <a:lnTo>
                  <a:pt x="165100" y="131445"/>
                </a:lnTo>
                <a:lnTo>
                  <a:pt x="165100" y="121920"/>
                </a:lnTo>
                <a:close/>
              </a:path>
              <a:path w="229869" h="282575">
                <a:moveTo>
                  <a:pt x="165100" y="103505"/>
                </a:moveTo>
                <a:lnTo>
                  <a:pt x="63500" y="103505"/>
                </a:lnTo>
                <a:lnTo>
                  <a:pt x="63500" y="112395"/>
                </a:lnTo>
                <a:lnTo>
                  <a:pt x="165100" y="112395"/>
                </a:lnTo>
                <a:lnTo>
                  <a:pt x="165100" y="103505"/>
                </a:lnTo>
                <a:close/>
              </a:path>
              <a:path w="229869" h="282575">
                <a:moveTo>
                  <a:pt x="165100" y="84455"/>
                </a:moveTo>
                <a:lnTo>
                  <a:pt x="63500" y="84455"/>
                </a:lnTo>
                <a:lnTo>
                  <a:pt x="63500" y="93980"/>
                </a:lnTo>
                <a:lnTo>
                  <a:pt x="165100" y="93980"/>
                </a:lnTo>
                <a:lnTo>
                  <a:pt x="165100" y="84455"/>
                </a:lnTo>
                <a:close/>
              </a:path>
              <a:path w="229869" h="282575">
                <a:moveTo>
                  <a:pt x="183515" y="237083"/>
                </a:moveTo>
                <a:lnTo>
                  <a:pt x="181521" y="234950"/>
                </a:lnTo>
                <a:lnTo>
                  <a:pt x="179070" y="234950"/>
                </a:lnTo>
                <a:lnTo>
                  <a:pt x="176618" y="234950"/>
                </a:lnTo>
                <a:lnTo>
                  <a:pt x="174625" y="237083"/>
                </a:lnTo>
                <a:lnTo>
                  <a:pt x="174625" y="242341"/>
                </a:lnTo>
                <a:lnTo>
                  <a:pt x="176618" y="244475"/>
                </a:lnTo>
                <a:lnTo>
                  <a:pt x="181521" y="244475"/>
                </a:lnTo>
                <a:lnTo>
                  <a:pt x="183515" y="242341"/>
                </a:lnTo>
                <a:lnTo>
                  <a:pt x="183515" y="237083"/>
                </a:lnTo>
                <a:close/>
              </a:path>
              <a:path w="229869" h="282575">
                <a:moveTo>
                  <a:pt x="229870" y="23545"/>
                </a:moveTo>
                <a:lnTo>
                  <a:pt x="228053" y="14401"/>
                </a:lnTo>
                <a:lnTo>
                  <a:pt x="224764" y="9423"/>
                </a:lnTo>
                <a:lnTo>
                  <a:pt x="223113" y="6921"/>
                </a:lnTo>
                <a:lnTo>
                  <a:pt x="220675" y="5245"/>
                </a:lnTo>
                <a:lnTo>
                  <a:pt x="220675" y="15303"/>
                </a:lnTo>
                <a:lnTo>
                  <a:pt x="220675" y="103606"/>
                </a:lnTo>
                <a:lnTo>
                  <a:pt x="220675" y="267271"/>
                </a:lnTo>
                <a:lnTo>
                  <a:pt x="214922" y="273151"/>
                </a:lnTo>
                <a:lnTo>
                  <a:pt x="14935" y="273151"/>
                </a:lnTo>
                <a:lnTo>
                  <a:pt x="9194" y="267271"/>
                </a:lnTo>
                <a:lnTo>
                  <a:pt x="9194" y="188379"/>
                </a:lnTo>
                <a:lnTo>
                  <a:pt x="36779" y="188379"/>
                </a:lnTo>
                <a:lnTo>
                  <a:pt x="36779" y="207225"/>
                </a:lnTo>
                <a:lnTo>
                  <a:pt x="193090" y="207225"/>
                </a:lnTo>
                <a:lnTo>
                  <a:pt x="193090" y="197802"/>
                </a:lnTo>
                <a:lnTo>
                  <a:pt x="193090" y="188379"/>
                </a:lnTo>
                <a:lnTo>
                  <a:pt x="220675" y="188379"/>
                </a:lnTo>
                <a:lnTo>
                  <a:pt x="220675" y="178968"/>
                </a:lnTo>
                <a:lnTo>
                  <a:pt x="193090" y="178968"/>
                </a:lnTo>
                <a:lnTo>
                  <a:pt x="193090" y="150710"/>
                </a:lnTo>
                <a:lnTo>
                  <a:pt x="220675" y="150710"/>
                </a:lnTo>
                <a:lnTo>
                  <a:pt x="220675" y="141287"/>
                </a:lnTo>
                <a:lnTo>
                  <a:pt x="193090" y="141287"/>
                </a:lnTo>
                <a:lnTo>
                  <a:pt x="193090" y="113030"/>
                </a:lnTo>
                <a:lnTo>
                  <a:pt x="220675" y="113030"/>
                </a:lnTo>
                <a:lnTo>
                  <a:pt x="220675" y="103606"/>
                </a:lnTo>
                <a:lnTo>
                  <a:pt x="193090" y="103606"/>
                </a:lnTo>
                <a:lnTo>
                  <a:pt x="193090" y="37680"/>
                </a:lnTo>
                <a:lnTo>
                  <a:pt x="193090" y="28257"/>
                </a:lnTo>
                <a:lnTo>
                  <a:pt x="183896" y="28257"/>
                </a:lnTo>
                <a:lnTo>
                  <a:pt x="183896" y="37680"/>
                </a:lnTo>
                <a:lnTo>
                  <a:pt x="183896" y="197802"/>
                </a:lnTo>
                <a:lnTo>
                  <a:pt x="45974" y="197802"/>
                </a:lnTo>
                <a:lnTo>
                  <a:pt x="45974" y="188379"/>
                </a:lnTo>
                <a:lnTo>
                  <a:pt x="45974" y="178968"/>
                </a:lnTo>
                <a:lnTo>
                  <a:pt x="45974" y="37680"/>
                </a:lnTo>
                <a:lnTo>
                  <a:pt x="183896" y="37680"/>
                </a:lnTo>
                <a:lnTo>
                  <a:pt x="183896" y="28257"/>
                </a:lnTo>
                <a:lnTo>
                  <a:pt x="36779" y="28257"/>
                </a:lnTo>
                <a:lnTo>
                  <a:pt x="36779" y="103606"/>
                </a:lnTo>
                <a:lnTo>
                  <a:pt x="36779" y="113030"/>
                </a:lnTo>
                <a:lnTo>
                  <a:pt x="36779" y="141287"/>
                </a:lnTo>
                <a:lnTo>
                  <a:pt x="36779" y="150710"/>
                </a:lnTo>
                <a:lnTo>
                  <a:pt x="36779" y="178968"/>
                </a:lnTo>
                <a:lnTo>
                  <a:pt x="9194" y="178968"/>
                </a:lnTo>
                <a:lnTo>
                  <a:pt x="9194" y="150710"/>
                </a:lnTo>
                <a:lnTo>
                  <a:pt x="36779" y="150710"/>
                </a:lnTo>
                <a:lnTo>
                  <a:pt x="36779" y="141287"/>
                </a:lnTo>
                <a:lnTo>
                  <a:pt x="9194" y="141287"/>
                </a:lnTo>
                <a:lnTo>
                  <a:pt x="9194" y="113030"/>
                </a:lnTo>
                <a:lnTo>
                  <a:pt x="36779" y="113030"/>
                </a:lnTo>
                <a:lnTo>
                  <a:pt x="36779" y="103606"/>
                </a:lnTo>
                <a:lnTo>
                  <a:pt x="9194" y="103606"/>
                </a:lnTo>
                <a:lnTo>
                  <a:pt x="9194" y="15303"/>
                </a:lnTo>
                <a:lnTo>
                  <a:pt x="14935" y="9423"/>
                </a:lnTo>
                <a:lnTo>
                  <a:pt x="214922" y="9423"/>
                </a:lnTo>
                <a:lnTo>
                  <a:pt x="220675" y="15303"/>
                </a:lnTo>
                <a:lnTo>
                  <a:pt x="220675" y="5245"/>
                </a:lnTo>
                <a:lnTo>
                  <a:pt x="215798" y="1866"/>
                </a:lnTo>
                <a:lnTo>
                  <a:pt x="206883" y="0"/>
                </a:lnTo>
                <a:lnTo>
                  <a:pt x="22987" y="0"/>
                </a:lnTo>
                <a:lnTo>
                  <a:pt x="14058" y="1866"/>
                </a:lnTo>
                <a:lnTo>
                  <a:pt x="6743" y="6921"/>
                </a:lnTo>
                <a:lnTo>
                  <a:pt x="1803" y="14401"/>
                </a:lnTo>
                <a:lnTo>
                  <a:pt x="0" y="23545"/>
                </a:lnTo>
                <a:lnTo>
                  <a:pt x="0" y="259029"/>
                </a:lnTo>
                <a:lnTo>
                  <a:pt x="1803" y="268173"/>
                </a:lnTo>
                <a:lnTo>
                  <a:pt x="6743" y="275666"/>
                </a:lnTo>
                <a:lnTo>
                  <a:pt x="14058" y="280720"/>
                </a:lnTo>
                <a:lnTo>
                  <a:pt x="22987" y="282575"/>
                </a:lnTo>
                <a:lnTo>
                  <a:pt x="206883" y="282575"/>
                </a:lnTo>
                <a:lnTo>
                  <a:pt x="215798" y="280720"/>
                </a:lnTo>
                <a:lnTo>
                  <a:pt x="223113" y="275666"/>
                </a:lnTo>
                <a:lnTo>
                  <a:pt x="224764" y="273151"/>
                </a:lnTo>
                <a:lnTo>
                  <a:pt x="228053" y="268173"/>
                </a:lnTo>
                <a:lnTo>
                  <a:pt x="229870" y="259029"/>
                </a:lnTo>
                <a:lnTo>
                  <a:pt x="229870" y="188379"/>
                </a:lnTo>
                <a:lnTo>
                  <a:pt x="229870" y="178968"/>
                </a:lnTo>
                <a:lnTo>
                  <a:pt x="229870" y="150710"/>
                </a:lnTo>
                <a:lnTo>
                  <a:pt x="229870" y="141287"/>
                </a:lnTo>
                <a:lnTo>
                  <a:pt x="229870" y="113030"/>
                </a:lnTo>
                <a:lnTo>
                  <a:pt x="229870" y="103606"/>
                </a:lnTo>
                <a:lnTo>
                  <a:pt x="229870" y="23545"/>
                </a:lnTo>
                <a:close/>
              </a:path>
            </a:pathLst>
          </a:custGeom>
          <a:solidFill>
            <a:srgbClr val="124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307DFAF4-F428-31C9-4F96-AFCDC84E82BF}"/>
              </a:ext>
            </a:extLst>
          </p:cNvPr>
          <p:cNvSpPr/>
          <p:nvPr/>
        </p:nvSpPr>
        <p:spPr>
          <a:xfrm>
            <a:off x="343831" y="4940685"/>
            <a:ext cx="229870" cy="282575"/>
          </a:xfrm>
          <a:custGeom>
            <a:avLst/>
            <a:gdLst/>
            <a:ahLst/>
            <a:cxnLst/>
            <a:rect l="l" t="t" r="r" b="b"/>
            <a:pathLst>
              <a:path w="229869" h="282575">
                <a:moveTo>
                  <a:pt x="54610" y="237083"/>
                </a:moveTo>
                <a:lnTo>
                  <a:pt x="52616" y="234950"/>
                </a:lnTo>
                <a:lnTo>
                  <a:pt x="50165" y="234950"/>
                </a:lnTo>
                <a:lnTo>
                  <a:pt x="47713" y="234950"/>
                </a:lnTo>
                <a:lnTo>
                  <a:pt x="45720" y="237083"/>
                </a:lnTo>
                <a:lnTo>
                  <a:pt x="45720" y="242341"/>
                </a:lnTo>
                <a:lnTo>
                  <a:pt x="47713" y="244475"/>
                </a:lnTo>
                <a:lnTo>
                  <a:pt x="52616" y="244475"/>
                </a:lnTo>
                <a:lnTo>
                  <a:pt x="54610" y="242341"/>
                </a:lnTo>
                <a:lnTo>
                  <a:pt x="54610" y="237083"/>
                </a:lnTo>
                <a:close/>
              </a:path>
              <a:path w="229869" h="282575">
                <a:moveTo>
                  <a:pt x="73660" y="237083"/>
                </a:moveTo>
                <a:lnTo>
                  <a:pt x="71386" y="234950"/>
                </a:lnTo>
                <a:lnTo>
                  <a:pt x="68580" y="234950"/>
                </a:lnTo>
                <a:lnTo>
                  <a:pt x="65773" y="234950"/>
                </a:lnTo>
                <a:lnTo>
                  <a:pt x="63500" y="237083"/>
                </a:lnTo>
                <a:lnTo>
                  <a:pt x="63500" y="242341"/>
                </a:lnTo>
                <a:lnTo>
                  <a:pt x="65773" y="244475"/>
                </a:lnTo>
                <a:lnTo>
                  <a:pt x="71386" y="244475"/>
                </a:lnTo>
                <a:lnTo>
                  <a:pt x="73660" y="242341"/>
                </a:lnTo>
                <a:lnTo>
                  <a:pt x="73660" y="237083"/>
                </a:lnTo>
                <a:close/>
              </a:path>
              <a:path w="229869" h="282575">
                <a:moveTo>
                  <a:pt x="123825" y="65405"/>
                </a:moveTo>
                <a:lnTo>
                  <a:pt x="63500" y="65405"/>
                </a:lnTo>
                <a:lnTo>
                  <a:pt x="63500" y="75565"/>
                </a:lnTo>
                <a:lnTo>
                  <a:pt x="123825" y="75565"/>
                </a:lnTo>
                <a:lnTo>
                  <a:pt x="123825" y="65405"/>
                </a:lnTo>
                <a:close/>
              </a:path>
              <a:path w="229869" h="282575">
                <a:moveTo>
                  <a:pt x="137160" y="230720"/>
                </a:moveTo>
                <a:lnTo>
                  <a:pt x="132588" y="226060"/>
                </a:lnTo>
                <a:lnTo>
                  <a:pt x="128016" y="226060"/>
                </a:lnTo>
                <a:lnTo>
                  <a:pt x="128016" y="235381"/>
                </a:lnTo>
                <a:lnTo>
                  <a:pt x="128016" y="244690"/>
                </a:lnTo>
                <a:lnTo>
                  <a:pt x="100584" y="244690"/>
                </a:lnTo>
                <a:lnTo>
                  <a:pt x="100584" y="235381"/>
                </a:lnTo>
                <a:lnTo>
                  <a:pt x="128016" y="235381"/>
                </a:lnTo>
                <a:lnTo>
                  <a:pt x="128016" y="226060"/>
                </a:lnTo>
                <a:lnTo>
                  <a:pt x="96012" y="226060"/>
                </a:lnTo>
                <a:lnTo>
                  <a:pt x="91440" y="230720"/>
                </a:lnTo>
                <a:lnTo>
                  <a:pt x="91440" y="249339"/>
                </a:lnTo>
                <a:lnTo>
                  <a:pt x="96012" y="254000"/>
                </a:lnTo>
                <a:lnTo>
                  <a:pt x="132588" y="254000"/>
                </a:lnTo>
                <a:lnTo>
                  <a:pt x="137160" y="249339"/>
                </a:lnTo>
                <a:lnTo>
                  <a:pt x="137160" y="244690"/>
                </a:lnTo>
                <a:lnTo>
                  <a:pt x="137160" y="235381"/>
                </a:lnTo>
                <a:lnTo>
                  <a:pt x="137160" y="230720"/>
                </a:lnTo>
                <a:close/>
              </a:path>
              <a:path w="229869" h="282575">
                <a:moveTo>
                  <a:pt x="165100" y="237083"/>
                </a:moveTo>
                <a:lnTo>
                  <a:pt x="163106" y="234950"/>
                </a:lnTo>
                <a:lnTo>
                  <a:pt x="160655" y="234950"/>
                </a:lnTo>
                <a:lnTo>
                  <a:pt x="158203" y="234950"/>
                </a:lnTo>
                <a:lnTo>
                  <a:pt x="156210" y="237083"/>
                </a:lnTo>
                <a:lnTo>
                  <a:pt x="156210" y="242341"/>
                </a:lnTo>
                <a:lnTo>
                  <a:pt x="158203" y="244475"/>
                </a:lnTo>
                <a:lnTo>
                  <a:pt x="163106" y="244475"/>
                </a:lnTo>
                <a:lnTo>
                  <a:pt x="165100" y="242341"/>
                </a:lnTo>
                <a:lnTo>
                  <a:pt x="165100" y="237083"/>
                </a:lnTo>
                <a:close/>
              </a:path>
              <a:path w="229869" h="282575">
                <a:moveTo>
                  <a:pt x="165100" y="160020"/>
                </a:moveTo>
                <a:lnTo>
                  <a:pt x="63500" y="160020"/>
                </a:lnTo>
                <a:lnTo>
                  <a:pt x="63500" y="168910"/>
                </a:lnTo>
                <a:lnTo>
                  <a:pt x="165100" y="168910"/>
                </a:lnTo>
                <a:lnTo>
                  <a:pt x="165100" y="160020"/>
                </a:lnTo>
                <a:close/>
              </a:path>
              <a:path w="229869" h="282575">
                <a:moveTo>
                  <a:pt x="165100" y="141605"/>
                </a:moveTo>
                <a:lnTo>
                  <a:pt x="63500" y="141605"/>
                </a:lnTo>
                <a:lnTo>
                  <a:pt x="63500" y="150495"/>
                </a:lnTo>
                <a:lnTo>
                  <a:pt x="165100" y="150495"/>
                </a:lnTo>
                <a:lnTo>
                  <a:pt x="165100" y="141605"/>
                </a:lnTo>
                <a:close/>
              </a:path>
              <a:path w="229869" h="282575">
                <a:moveTo>
                  <a:pt x="165100" y="121920"/>
                </a:moveTo>
                <a:lnTo>
                  <a:pt x="63500" y="121920"/>
                </a:lnTo>
                <a:lnTo>
                  <a:pt x="63500" y="131445"/>
                </a:lnTo>
                <a:lnTo>
                  <a:pt x="165100" y="131445"/>
                </a:lnTo>
                <a:lnTo>
                  <a:pt x="165100" y="121920"/>
                </a:lnTo>
                <a:close/>
              </a:path>
              <a:path w="229869" h="282575">
                <a:moveTo>
                  <a:pt x="165100" y="103517"/>
                </a:moveTo>
                <a:lnTo>
                  <a:pt x="63500" y="103517"/>
                </a:lnTo>
                <a:lnTo>
                  <a:pt x="63500" y="112395"/>
                </a:lnTo>
                <a:lnTo>
                  <a:pt x="165100" y="112395"/>
                </a:lnTo>
                <a:lnTo>
                  <a:pt x="165100" y="103517"/>
                </a:lnTo>
                <a:close/>
              </a:path>
              <a:path w="229869" h="282575">
                <a:moveTo>
                  <a:pt x="165100" y="84455"/>
                </a:moveTo>
                <a:lnTo>
                  <a:pt x="63500" y="84455"/>
                </a:lnTo>
                <a:lnTo>
                  <a:pt x="63500" y="93980"/>
                </a:lnTo>
                <a:lnTo>
                  <a:pt x="165100" y="93980"/>
                </a:lnTo>
                <a:lnTo>
                  <a:pt x="165100" y="84455"/>
                </a:lnTo>
                <a:close/>
              </a:path>
              <a:path w="229869" h="282575">
                <a:moveTo>
                  <a:pt x="183515" y="237083"/>
                </a:moveTo>
                <a:lnTo>
                  <a:pt x="181521" y="234950"/>
                </a:lnTo>
                <a:lnTo>
                  <a:pt x="179070" y="234950"/>
                </a:lnTo>
                <a:lnTo>
                  <a:pt x="176618" y="234950"/>
                </a:lnTo>
                <a:lnTo>
                  <a:pt x="174625" y="237083"/>
                </a:lnTo>
                <a:lnTo>
                  <a:pt x="174625" y="242341"/>
                </a:lnTo>
                <a:lnTo>
                  <a:pt x="176618" y="244475"/>
                </a:lnTo>
                <a:lnTo>
                  <a:pt x="181521" y="244475"/>
                </a:lnTo>
                <a:lnTo>
                  <a:pt x="183515" y="242341"/>
                </a:lnTo>
                <a:lnTo>
                  <a:pt x="183515" y="237083"/>
                </a:lnTo>
                <a:close/>
              </a:path>
              <a:path w="229869" h="282575">
                <a:moveTo>
                  <a:pt x="229870" y="23545"/>
                </a:moveTo>
                <a:lnTo>
                  <a:pt x="228053" y="14401"/>
                </a:lnTo>
                <a:lnTo>
                  <a:pt x="224764" y="9423"/>
                </a:lnTo>
                <a:lnTo>
                  <a:pt x="223113" y="6921"/>
                </a:lnTo>
                <a:lnTo>
                  <a:pt x="220675" y="5245"/>
                </a:lnTo>
                <a:lnTo>
                  <a:pt x="220675" y="15303"/>
                </a:lnTo>
                <a:lnTo>
                  <a:pt x="220675" y="103606"/>
                </a:lnTo>
                <a:lnTo>
                  <a:pt x="220675" y="267271"/>
                </a:lnTo>
                <a:lnTo>
                  <a:pt x="214922" y="273151"/>
                </a:lnTo>
                <a:lnTo>
                  <a:pt x="14935" y="273151"/>
                </a:lnTo>
                <a:lnTo>
                  <a:pt x="9194" y="267271"/>
                </a:lnTo>
                <a:lnTo>
                  <a:pt x="9194" y="188379"/>
                </a:lnTo>
                <a:lnTo>
                  <a:pt x="36779" y="188379"/>
                </a:lnTo>
                <a:lnTo>
                  <a:pt x="36779" y="207225"/>
                </a:lnTo>
                <a:lnTo>
                  <a:pt x="193090" y="207225"/>
                </a:lnTo>
                <a:lnTo>
                  <a:pt x="193090" y="197802"/>
                </a:lnTo>
                <a:lnTo>
                  <a:pt x="193090" y="188379"/>
                </a:lnTo>
                <a:lnTo>
                  <a:pt x="220675" y="188379"/>
                </a:lnTo>
                <a:lnTo>
                  <a:pt x="220675" y="178968"/>
                </a:lnTo>
                <a:lnTo>
                  <a:pt x="193090" y="178968"/>
                </a:lnTo>
                <a:lnTo>
                  <a:pt x="193090" y="150710"/>
                </a:lnTo>
                <a:lnTo>
                  <a:pt x="220675" y="150710"/>
                </a:lnTo>
                <a:lnTo>
                  <a:pt x="220675" y="141287"/>
                </a:lnTo>
                <a:lnTo>
                  <a:pt x="193090" y="141287"/>
                </a:lnTo>
                <a:lnTo>
                  <a:pt x="193090" y="113030"/>
                </a:lnTo>
                <a:lnTo>
                  <a:pt x="220675" y="113030"/>
                </a:lnTo>
                <a:lnTo>
                  <a:pt x="220675" y="103606"/>
                </a:lnTo>
                <a:lnTo>
                  <a:pt x="193090" y="103606"/>
                </a:lnTo>
                <a:lnTo>
                  <a:pt x="193090" y="37680"/>
                </a:lnTo>
                <a:lnTo>
                  <a:pt x="193090" y="28257"/>
                </a:lnTo>
                <a:lnTo>
                  <a:pt x="183896" y="28257"/>
                </a:lnTo>
                <a:lnTo>
                  <a:pt x="183896" y="37680"/>
                </a:lnTo>
                <a:lnTo>
                  <a:pt x="183896" y="197802"/>
                </a:lnTo>
                <a:lnTo>
                  <a:pt x="45974" y="197802"/>
                </a:lnTo>
                <a:lnTo>
                  <a:pt x="45974" y="188379"/>
                </a:lnTo>
                <a:lnTo>
                  <a:pt x="45974" y="178968"/>
                </a:lnTo>
                <a:lnTo>
                  <a:pt x="45974" y="37680"/>
                </a:lnTo>
                <a:lnTo>
                  <a:pt x="183896" y="37680"/>
                </a:lnTo>
                <a:lnTo>
                  <a:pt x="183896" y="28257"/>
                </a:lnTo>
                <a:lnTo>
                  <a:pt x="36779" y="28257"/>
                </a:lnTo>
                <a:lnTo>
                  <a:pt x="36779" y="103606"/>
                </a:lnTo>
                <a:lnTo>
                  <a:pt x="36779" y="113030"/>
                </a:lnTo>
                <a:lnTo>
                  <a:pt x="36779" y="141287"/>
                </a:lnTo>
                <a:lnTo>
                  <a:pt x="36779" y="150710"/>
                </a:lnTo>
                <a:lnTo>
                  <a:pt x="36779" y="178968"/>
                </a:lnTo>
                <a:lnTo>
                  <a:pt x="9194" y="178968"/>
                </a:lnTo>
                <a:lnTo>
                  <a:pt x="9194" y="150710"/>
                </a:lnTo>
                <a:lnTo>
                  <a:pt x="36779" y="150710"/>
                </a:lnTo>
                <a:lnTo>
                  <a:pt x="36779" y="141287"/>
                </a:lnTo>
                <a:lnTo>
                  <a:pt x="9194" y="141287"/>
                </a:lnTo>
                <a:lnTo>
                  <a:pt x="9194" y="113030"/>
                </a:lnTo>
                <a:lnTo>
                  <a:pt x="36779" y="113030"/>
                </a:lnTo>
                <a:lnTo>
                  <a:pt x="36779" y="103606"/>
                </a:lnTo>
                <a:lnTo>
                  <a:pt x="9194" y="103606"/>
                </a:lnTo>
                <a:lnTo>
                  <a:pt x="9194" y="15303"/>
                </a:lnTo>
                <a:lnTo>
                  <a:pt x="14935" y="9423"/>
                </a:lnTo>
                <a:lnTo>
                  <a:pt x="214922" y="9423"/>
                </a:lnTo>
                <a:lnTo>
                  <a:pt x="220675" y="15303"/>
                </a:lnTo>
                <a:lnTo>
                  <a:pt x="220675" y="5245"/>
                </a:lnTo>
                <a:lnTo>
                  <a:pt x="215798" y="1866"/>
                </a:lnTo>
                <a:lnTo>
                  <a:pt x="206883" y="0"/>
                </a:lnTo>
                <a:lnTo>
                  <a:pt x="22987" y="0"/>
                </a:lnTo>
                <a:lnTo>
                  <a:pt x="14058" y="1866"/>
                </a:lnTo>
                <a:lnTo>
                  <a:pt x="6743" y="6921"/>
                </a:lnTo>
                <a:lnTo>
                  <a:pt x="1803" y="14401"/>
                </a:lnTo>
                <a:lnTo>
                  <a:pt x="0" y="23545"/>
                </a:lnTo>
                <a:lnTo>
                  <a:pt x="0" y="259029"/>
                </a:lnTo>
                <a:lnTo>
                  <a:pt x="1803" y="268173"/>
                </a:lnTo>
                <a:lnTo>
                  <a:pt x="6743" y="275666"/>
                </a:lnTo>
                <a:lnTo>
                  <a:pt x="14058" y="280720"/>
                </a:lnTo>
                <a:lnTo>
                  <a:pt x="22987" y="282575"/>
                </a:lnTo>
                <a:lnTo>
                  <a:pt x="206883" y="282575"/>
                </a:lnTo>
                <a:lnTo>
                  <a:pt x="215798" y="280720"/>
                </a:lnTo>
                <a:lnTo>
                  <a:pt x="223113" y="275666"/>
                </a:lnTo>
                <a:lnTo>
                  <a:pt x="224764" y="273151"/>
                </a:lnTo>
                <a:lnTo>
                  <a:pt x="228053" y="268173"/>
                </a:lnTo>
                <a:lnTo>
                  <a:pt x="229870" y="259029"/>
                </a:lnTo>
                <a:lnTo>
                  <a:pt x="229870" y="188379"/>
                </a:lnTo>
                <a:lnTo>
                  <a:pt x="229870" y="178968"/>
                </a:lnTo>
                <a:lnTo>
                  <a:pt x="229870" y="150710"/>
                </a:lnTo>
                <a:lnTo>
                  <a:pt x="229870" y="141287"/>
                </a:lnTo>
                <a:lnTo>
                  <a:pt x="229870" y="113030"/>
                </a:lnTo>
                <a:lnTo>
                  <a:pt x="229870" y="103606"/>
                </a:lnTo>
                <a:lnTo>
                  <a:pt x="229870" y="23545"/>
                </a:lnTo>
                <a:close/>
              </a:path>
            </a:pathLst>
          </a:custGeom>
          <a:solidFill>
            <a:srgbClr val="124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1A9750-7F4D-6054-1754-C090F9974AC9}"/>
              </a:ext>
            </a:extLst>
          </p:cNvPr>
          <p:cNvGrpSpPr/>
          <p:nvPr/>
        </p:nvGrpSpPr>
        <p:grpSpPr>
          <a:xfrm>
            <a:off x="3530891" y="3834801"/>
            <a:ext cx="263525" cy="311785"/>
            <a:chOff x="3750315" y="4028440"/>
            <a:chExt cx="263525" cy="311785"/>
          </a:xfrm>
        </p:grpSpPr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8E287DDD-FDEA-94E8-6311-53726161FCDE}"/>
                </a:ext>
              </a:extLst>
            </p:cNvPr>
            <p:cNvSpPr/>
            <p:nvPr/>
          </p:nvSpPr>
          <p:spPr>
            <a:xfrm>
              <a:off x="3750315" y="4028440"/>
              <a:ext cx="263525" cy="311785"/>
            </a:xfrm>
            <a:custGeom>
              <a:avLst/>
              <a:gdLst/>
              <a:ahLst/>
              <a:cxnLst/>
              <a:rect l="l" t="t" r="r" b="b"/>
              <a:pathLst>
                <a:path w="263525" h="311785">
                  <a:moveTo>
                    <a:pt x="229146" y="0"/>
                  </a:moveTo>
                  <a:lnTo>
                    <a:pt x="34366" y="0"/>
                  </a:lnTo>
                  <a:lnTo>
                    <a:pt x="21141" y="2496"/>
                  </a:lnTo>
                  <a:lnTo>
                    <a:pt x="10201" y="9255"/>
                  </a:lnTo>
                  <a:lnTo>
                    <a:pt x="2751" y="19180"/>
                  </a:lnTo>
                  <a:lnTo>
                    <a:pt x="0" y="31178"/>
                  </a:lnTo>
                  <a:lnTo>
                    <a:pt x="0" y="280606"/>
                  </a:lnTo>
                  <a:lnTo>
                    <a:pt x="2751" y="292604"/>
                  </a:lnTo>
                  <a:lnTo>
                    <a:pt x="10201" y="302529"/>
                  </a:lnTo>
                  <a:lnTo>
                    <a:pt x="21141" y="309288"/>
                  </a:lnTo>
                  <a:lnTo>
                    <a:pt x="34366" y="311785"/>
                  </a:lnTo>
                  <a:lnTo>
                    <a:pt x="229146" y="311785"/>
                  </a:lnTo>
                  <a:lnTo>
                    <a:pt x="242372" y="309288"/>
                  </a:lnTo>
                  <a:lnTo>
                    <a:pt x="253317" y="302529"/>
                  </a:lnTo>
                  <a:lnTo>
                    <a:pt x="254168" y="301396"/>
                  </a:lnTo>
                  <a:lnTo>
                    <a:pt x="34366" y="301396"/>
                  </a:lnTo>
                  <a:lnTo>
                    <a:pt x="25348" y="299792"/>
                  </a:lnTo>
                  <a:lnTo>
                    <a:pt x="18076" y="295387"/>
                  </a:lnTo>
                  <a:lnTo>
                    <a:pt x="13222" y="288789"/>
                  </a:lnTo>
                  <a:lnTo>
                    <a:pt x="11455" y="280606"/>
                  </a:lnTo>
                  <a:lnTo>
                    <a:pt x="11455" y="218249"/>
                  </a:lnTo>
                  <a:lnTo>
                    <a:pt x="263525" y="218249"/>
                  </a:lnTo>
                  <a:lnTo>
                    <a:pt x="263525" y="207860"/>
                  </a:lnTo>
                  <a:lnTo>
                    <a:pt x="11442" y="207860"/>
                  </a:lnTo>
                  <a:lnTo>
                    <a:pt x="11442" y="135115"/>
                  </a:lnTo>
                  <a:lnTo>
                    <a:pt x="137490" y="135115"/>
                  </a:lnTo>
                  <a:lnTo>
                    <a:pt x="263525" y="135102"/>
                  </a:lnTo>
                  <a:lnTo>
                    <a:pt x="263525" y="124714"/>
                  </a:lnTo>
                  <a:lnTo>
                    <a:pt x="11455" y="124714"/>
                  </a:lnTo>
                  <a:lnTo>
                    <a:pt x="11455" y="31178"/>
                  </a:lnTo>
                  <a:lnTo>
                    <a:pt x="13222" y="22995"/>
                  </a:lnTo>
                  <a:lnTo>
                    <a:pt x="18076" y="16397"/>
                  </a:lnTo>
                  <a:lnTo>
                    <a:pt x="25348" y="11992"/>
                  </a:lnTo>
                  <a:lnTo>
                    <a:pt x="34366" y="10388"/>
                  </a:lnTo>
                  <a:lnTo>
                    <a:pt x="254168" y="10388"/>
                  </a:lnTo>
                  <a:lnTo>
                    <a:pt x="253317" y="9255"/>
                  </a:lnTo>
                  <a:lnTo>
                    <a:pt x="242372" y="2496"/>
                  </a:lnTo>
                  <a:lnTo>
                    <a:pt x="229146" y="0"/>
                  </a:lnTo>
                  <a:close/>
                </a:path>
                <a:path w="263525" h="311785">
                  <a:moveTo>
                    <a:pt x="137490" y="218249"/>
                  </a:moveTo>
                  <a:lnTo>
                    <a:pt x="126022" y="218249"/>
                  </a:lnTo>
                  <a:lnTo>
                    <a:pt x="126022" y="301396"/>
                  </a:lnTo>
                  <a:lnTo>
                    <a:pt x="137490" y="301396"/>
                  </a:lnTo>
                  <a:lnTo>
                    <a:pt x="137490" y="218249"/>
                  </a:lnTo>
                  <a:close/>
                </a:path>
                <a:path w="263525" h="311785">
                  <a:moveTo>
                    <a:pt x="263525" y="218249"/>
                  </a:moveTo>
                  <a:lnTo>
                    <a:pt x="252056" y="218249"/>
                  </a:lnTo>
                  <a:lnTo>
                    <a:pt x="252056" y="280606"/>
                  </a:lnTo>
                  <a:lnTo>
                    <a:pt x="250289" y="288789"/>
                  </a:lnTo>
                  <a:lnTo>
                    <a:pt x="245435" y="295387"/>
                  </a:lnTo>
                  <a:lnTo>
                    <a:pt x="238164" y="299792"/>
                  </a:lnTo>
                  <a:lnTo>
                    <a:pt x="229146" y="301396"/>
                  </a:lnTo>
                  <a:lnTo>
                    <a:pt x="254168" y="301396"/>
                  </a:lnTo>
                  <a:lnTo>
                    <a:pt x="260771" y="292604"/>
                  </a:lnTo>
                  <a:lnTo>
                    <a:pt x="263525" y="280606"/>
                  </a:lnTo>
                  <a:lnTo>
                    <a:pt x="263525" y="218249"/>
                  </a:lnTo>
                  <a:close/>
                </a:path>
                <a:path w="263525" h="311785">
                  <a:moveTo>
                    <a:pt x="137490" y="135115"/>
                  </a:moveTo>
                  <a:lnTo>
                    <a:pt x="126022" y="135115"/>
                  </a:lnTo>
                  <a:lnTo>
                    <a:pt x="126022" y="207860"/>
                  </a:lnTo>
                  <a:lnTo>
                    <a:pt x="263525" y="207860"/>
                  </a:lnTo>
                  <a:lnTo>
                    <a:pt x="137490" y="207848"/>
                  </a:lnTo>
                  <a:lnTo>
                    <a:pt x="137490" y="135115"/>
                  </a:lnTo>
                  <a:close/>
                </a:path>
                <a:path w="263525" h="311785">
                  <a:moveTo>
                    <a:pt x="263525" y="135102"/>
                  </a:moveTo>
                  <a:lnTo>
                    <a:pt x="252069" y="135102"/>
                  </a:lnTo>
                  <a:lnTo>
                    <a:pt x="252069" y="207848"/>
                  </a:lnTo>
                  <a:lnTo>
                    <a:pt x="263525" y="207848"/>
                  </a:lnTo>
                  <a:lnTo>
                    <a:pt x="263525" y="135102"/>
                  </a:lnTo>
                  <a:close/>
                </a:path>
                <a:path w="263525" h="311785">
                  <a:moveTo>
                    <a:pt x="254168" y="10388"/>
                  </a:moveTo>
                  <a:lnTo>
                    <a:pt x="229146" y="10388"/>
                  </a:lnTo>
                  <a:lnTo>
                    <a:pt x="238164" y="11992"/>
                  </a:lnTo>
                  <a:lnTo>
                    <a:pt x="245435" y="16397"/>
                  </a:lnTo>
                  <a:lnTo>
                    <a:pt x="250289" y="22995"/>
                  </a:lnTo>
                  <a:lnTo>
                    <a:pt x="252056" y="31178"/>
                  </a:lnTo>
                  <a:lnTo>
                    <a:pt x="252056" y="124714"/>
                  </a:lnTo>
                  <a:lnTo>
                    <a:pt x="263525" y="124714"/>
                  </a:lnTo>
                  <a:lnTo>
                    <a:pt x="263525" y="31178"/>
                  </a:lnTo>
                  <a:lnTo>
                    <a:pt x="260771" y="19180"/>
                  </a:lnTo>
                  <a:lnTo>
                    <a:pt x="254168" y="10388"/>
                  </a:lnTo>
                  <a:close/>
                </a:path>
              </a:pathLst>
            </a:custGeom>
            <a:solidFill>
              <a:srgbClr val="1245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4">
              <a:extLst>
                <a:ext uri="{FF2B5EF4-FFF2-40B4-BE49-F238E27FC236}">
                  <a16:creationId xmlns:a16="http://schemas.microsoft.com/office/drawing/2014/main" id="{AFC24A0B-18AB-FC60-4C92-55BF7167F6CD}"/>
                </a:ext>
              </a:extLst>
            </p:cNvPr>
            <p:cNvPicPr/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5235" y="4059555"/>
              <a:ext cx="194310" cy="72389"/>
            </a:xfrm>
            <a:prstGeom prst="rect">
              <a:avLst/>
            </a:prstGeom>
          </p:spPr>
        </p:pic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9E6152B9-4BC7-C0B5-A11F-14600D1455AC}"/>
                </a:ext>
              </a:extLst>
            </p:cNvPr>
            <p:cNvSpPr/>
            <p:nvPr/>
          </p:nvSpPr>
          <p:spPr>
            <a:xfrm>
              <a:off x="3785235" y="4173854"/>
              <a:ext cx="189230" cy="134620"/>
            </a:xfrm>
            <a:custGeom>
              <a:avLst/>
              <a:gdLst/>
              <a:ahLst/>
              <a:cxnLst/>
              <a:rect l="l" t="t" r="r" b="b"/>
              <a:pathLst>
                <a:path w="189229" h="134620">
                  <a:moveTo>
                    <a:pt x="50787" y="97218"/>
                  </a:moveTo>
                  <a:lnTo>
                    <a:pt x="49377" y="94640"/>
                  </a:lnTo>
                  <a:lnTo>
                    <a:pt x="46570" y="93345"/>
                  </a:lnTo>
                  <a:lnTo>
                    <a:pt x="43751" y="93345"/>
                  </a:lnTo>
                  <a:lnTo>
                    <a:pt x="40932" y="94640"/>
                  </a:lnTo>
                  <a:lnTo>
                    <a:pt x="28244" y="106248"/>
                  </a:lnTo>
                  <a:lnTo>
                    <a:pt x="15570" y="94640"/>
                  </a:lnTo>
                  <a:lnTo>
                    <a:pt x="12750" y="93345"/>
                  </a:lnTo>
                  <a:lnTo>
                    <a:pt x="9931" y="93345"/>
                  </a:lnTo>
                  <a:lnTo>
                    <a:pt x="7112" y="94640"/>
                  </a:lnTo>
                  <a:lnTo>
                    <a:pt x="5702" y="97218"/>
                  </a:lnTo>
                  <a:lnTo>
                    <a:pt x="5702" y="99796"/>
                  </a:lnTo>
                  <a:lnTo>
                    <a:pt x="7112" y="102374"/>
                  </a:lnTo>
                  <a:lnTo>
                    <a:pt x="19799" y="113982"/>
                  </a:lnTo>
                  <a:lnTo>
                    <a:pt x="7112" y="125590"/>
                  </a:lnTo>
                  <a:lnTo>
                    <a:pt x="5702" y="128168"/>
                  </a:lnTo>
                  <a:lnTo>
                    <a:pt x="5702" y="130746"/>
                  </a:lnTo>
                  <a:lnTo>
                    <a:pt x="7112" y="133324"/>
                  </a:lnTo>
                  <a:lnTo>
                    <a:pt x="8521" y="134620"/>
                  </a:lnTo>
                  <a:lnTo>
                    <a:pt x="14160" y="134620"/>
                  </a:lnTo>
                  <a:lnTo>
                    <a:pt x="28244" y="121716"/>
                  </a:lnTo>
                  <a:lnTo>
                    <a:pt x="42341" y="134620"/>
                  </a:lnTo>
                  <a:lnTo>
                    <a:pt x="47980" y="134620"/>
                  </a:lnTo>
                  <a:lnTo>
                    <a:pt x="49377" y="133324"/>
                  </a:lnTo>
                  <a:lnTo>
                    <a:pt x="50787" y="130746"/>
                  </a:lnTo>
                  <a:lnTo>
                    <a:pt x="50787" y="128168"/>
                  </a:lnTo>
                  <a:lnTo>
                    <a:pt x="49377" y="125590"/>
                  </a:lnTo>
                  <a:lnTo>
                    <a:pt x="36703" y="113982"/>
                  </a:lnTo>
                  <a:lnTo>
                    <a:pt x="49377" y="102374"/>
                  </a:lnTo>
                  <a:lnTo>
                    <a:pt x="50787" y="99796"/>
                  </a:lnTo>
                  <a:lnTo>
                    <a:pt x="50787" y="97218"/>
                  </a:lnTo>
                  <a:close/>
                </a:path>
                <a:path w="189229" h="134620">
                  <a:moveTo>
                    <a:pt x="56515" y="23152"/>
                  </a:moveTo>
                  <a:lnTo>
                    <a:pt x="53695" y="20574"/>
                  </a:lnTo>
                  <a:lnTo>
                    <a:pt x="33909" y="20574"/>
                  </a:lnTo>
                  <a:lnTo>
                    <a:pt x="33909" y="2565"/>
                  </a:lnTo>
                  <a:lnTo>
                    <a:pt x="31089" y="0"/>
                  </a:lnTo>
                  <a:lnTo>
                    <a:pt x="25425" y="0"/>
                  </a:lnTo>
                  <a:lnTo>
                    <a:pt x="22606" y="2565"/>
                  </a:lnTo>
                  <a:lnTo>
                    <a:pt x="22606" y="20574"/>
                  </a:lnTo>
                  <a:lnTo>
                    <a:pt x="2819" y="20574"/>
                  </a:lnTo>
                  <a:lnTo>
                    <a:pt x="0" y="23152"/>
                  </a:lnTo>
                  <a:lnTo>
                    <a:pt x="0" y="28295"/>
                  </a:lnTo>
                  <a:lnTo>
                    <a:pt x="2819" y="30861"/>
                  </a:lnTo>
                  <a:lnTo>
                    <a:pt x="5651" y="30861"/>
                  </a:lnTo>
                  <a:lnTo>
                    <a:pt x="22606" y="30861"/>
                  </a:lnTo>
                  <a:lnTo>
                    <a:pt x="22606" y="48869"/>
                  </a:lnTo>
                  <a:lnTo>
                    <a:pt x="25425" y="51435"/>
                  </a:lnTo>
                  <a:lnTo>
                    <a:pt x="31089" y="51435"/>
                  </a:lnTo>
                  <a:lnTo>
                    <a:pt x="33909" y="48869"/>
                  </a:lnTo>
                  <a:lnTo>
                    <a:pt x="33909" y="30861"/>
                  </a:lnTo>
                  <a:lnTo>
                    <a:pt x="53695" y="30861"/>
                  </a:lnTo>
                  <a:lnTo>
                    <a:pt x="56515" y="28295"/>
                  </a:lnTo>
                  <a:lnTo>
                    <a:pt x="56515" y="23152"/>
                  </a:lnTo>
                  <a:close/>
                </a:path>
                <a:path w="189229" h="134620">
                  <a:moveTo>
                    <a:pt x="189230" y="116840"/>
                  </a:moveTo>
                  <a:lnTo>
                    <a:pt x="186334" y="114300"/>
                  </a:lnTo>
                  <a:lnTo>
                    <a:pt x="183451" y="114300"/>
                  </a:lnTo>
                  <a:lnTo>
                    <a:pt x="134327" y="114300"/>
                  </a:lnTo>
                  <a:lnTo>
                    <a:pt x="131445" y="116840"/>
                  </a:lnTo>
                  <a:lnTo>
                    <a:pt x="131445" y="121920"/>
                  </a:lnTo>
                  <a:lnTo>
                    <a:pt x="134327" y="124460"/>
                  </a:lnTo>
                  <a:lnTo>
                    <a:pt x="186334" y="124460"/>
                  </a:lnTo>
                  <a:lnTo>
                    <a:pt x="189230" y="121920"/>
                  </a:lnTo>
                  <a:lnTo>
                    <a:pt x="189230" y="116840"/>
                  </a:lnTo>
                  <a:close/>
                </a:path>
                <a:path w="189229" h="134620">
                  <a:moveTo>
                    <a:pt x="189230" y="96037"/>
                  </a:moveTo>
                  <a:lnTo>
                    <a:pt x="186334" y="93345"/>
                  </a:lnTo>
                  <a:lnTo>
                    <a:pt x="183451" y="93345"/>
                  </a:lnTo>
                  <a:lnTo>
                    <a:pt x="134327" y="93345"/>
                  </a:lnTo>
                  <a:lnTo>
                    <a:pt x="131445" y="96037"/>
                  </a:lnTo>
                  <a:lnTo>
                    <a:pt x="131445" y="101434"/>
                  </a:lnTo>
                  <a:lnTo>
                    <a:pt x="134327" y="104140"/>
                  </a:lnTo>
                  <a:lnTo>
                    <a:pt x="186334" y="104140"/>
                  </a:lnTo>
                  <a:lnTo>
                    <a:pt x="189230" y="101434"/>
                  </a:lnTo>
                  <a:lnTo>
                    <a:pt x="189230" y="96037"/>
                  </a:lnTo>
                  <a:close/>
                </a:path>
                <a:path w="189229" h="134620">
                  <a:moveTo>
                    <a:pt x="189230" y="23495"/>
                  </a:moveTo>
                  <a:lnTo>
                    <a:pt x="186334" y="20955"/>
                  </a:lnTo>
                  <a:lnTo>
                    <a:pt x="183451" y="20955"/>
                  </a:lnTo>
                  <a:lnTo>
                    <a:pt x="134327" y="20955"/>
                  </a:lnTo>
                  <a:lnTo>
                    <a:pt x="131445" y="23495"/>
                  </a:lnTo>
                  <a:lnTo>
                    <a:pt x="131445" y="28575"/>
                  </a:lnTo>
                  <a:lnTo>
                    <a:pt x="134327" y="31115"/>
                  </a:lnTo>
                  <a:lnTo>
                    <a:pt x="186334" y="31115"/>
                  </a:lnTo>
                  <a:lnTo>
                    <a:pt x="189230" y="28575"/>
                  </a:lnTo>
                  <a:lnTo>
                    <a:pt x="189230" y="23495"/>
                  </a:lnTo>
                  <a:close/>
                </a:path>
              </a:pathLst>
            </a:custGeom>
            <a:solidFill>
              <a:srgbClr val="1245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5F5D85-5F03-D619-2663-19A1378B9AAE}"/>
              </a:ext>
            </a:extLst>
          </p:cNvPr>
          <p:cNvGrpSpPr/>
          <p:nvPr/>
        </p:nvGrpSpPr>
        <p:grpSpPr>
          <a:xfrm>
            <a:off x="3530891" y="3154715"/>
            <a:ext cx="263525" cy="311785"/>
            <a:chOff x="3902715" y="4180840"/>
            <a:chExt cx="263525" cy="311785"/>
          </a:xfrm>
        </p:grpSpPr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C6A101C8-4975-6956-3B7B-2E1B12C31458}"/>
                </a:ext>
              </a:extLst>
            </p:cNvPr>
            <p:cNvSpPr/>
            <p:nvPr/>
          </p:nvSpPr>
          <p:spPr>
            <a:xfrm>
              <a:off x="3902715" y="4180840"/>
              <a:ext cx="263525" cy="311785"/>
            </a:xfrm>
            <a:custGeom>
              <a:avLst/>
              <a:gdLst/>
              <a:ahLst/>
              <a:cxnLst/>
              <a:rect l="l" t="t" r="r" b="b"/>
              <a:pathLst>
                <a:path w="263525" h="311785">
                  <a:moveTo>
                    <a:pt x="229146" y="0"/>
                  </a:moveTo>
                  <a:lnTo>
                    <a:pt x="34366" y="0"/>
                  </a:lnTo>
                  <a:lnTo>
                    <a:pt x="21141" y="2496"/>
                  </a:lnTo>
                  <a:lnTo>
                    <a:pt x="10201" y="9255"/>
                  </a:lnTo>
                  <a:lnTo>
                    <a:pt x="2751" y="19180"/>
                  </a:lnTo>
                  <a:lnTo>
                    <a:pt x="0" y="31178"/>
                  </a:lnTo>
                  <a:lnTo>
                    <a:pt x="0" y="280606"/>
                  </a:lnTo>
                  <a:lnTo>
                    <a:pt x="2751" y="292604"/>
                  </a:lnTo>
                  <a:lnTo>
                    <a:pt x="10201" y="302529"/>
                  </a:lnTo>
                  <a:lnTo>
                    <a:pt x="21141" y="309288"/>
                  </a:lnTo>
                  <a:lnTo>
                    <a:pt x="34366" y="311785"/>
                  </a:lnTo>
                  <a:lnTo>
                    <a:pt x="229146" y="311785"/>
                  </a:lnTo>
                  <a:lnTo>
                    <a:pt x="242372" y="309288"/>
                  </a:lnTo>
                  <a:lnTo>
                    <a:pt x="253317" y="302529"/>
                  </a:lnTo>
                  <a:lnTo>
                    <a:pt x="254168" y="301396"/>
                  </a:lnTo>
                  <a:lnTo>
                    <a:pt x="34366" y="301396"/>
                  </a:lnTo>
                  <a:lnTo>
                    <a:pt x="25348" y="299792"/>
                  </a:lnTo>
                  <a:lnTo>
                    <a:pt x="18076" y="295387"/>
                  </a:lnTo>
                  <a:lnTo>
                    <a:pt x="13222" y="288789"/>
                  </a:lnTo>
                  <a:lnTo>
                    <a:pt x="11455" y="280606"/>
                  </a:lnTo>
                  <a:lnTo>
                    <a:pt x="11455" y="218249"/>
                  </a:lnTo>
                  <a:lnTo>
                    <a:pt x="263525" y="218249"/>
                  </a:lnTo>
                  <a:lnTo>
                    <a:pt x="263525" y="207860"/>
                  </a:lnTo>
                  <a:lnTo>
                    <a:pt x="11442" y="207860"/>
                  </a:lnTo>
                  <a:lnTo>
                    <a:pt x="11442" y="135115"/>
                  </a:lnTo>
                  <a:lnTo>
                    <a:pt x="137490" y="135115"/>
                  </a:lnTo>
                  <a:lnTo>
                    <a:pt x="263525" y="135102"/>
                  </a:lnTo>
                  <a:lnTo>
                    <a:pt x="263525" y="124714"/>
                  </a:lnTo>
                  <a:lnTo>
                    <a:pt x="11455" y="124714"/>
                  </a:lnTo>
                  <a:lnTo>
                    <a:pt x="11455" y="31178"/>
                  </a:lnTo>
                  <a:lnTo>
                    <a:pt x="13222" y="22995"/>
                  </a:lnTo>
                  <a:lnTo>
                    <a:pt x="18076" y="16397"/>
                  </a:lnTo>
                  <a:lnTo>
                    <a:pt x="25348" y="11992"/>
                  </a:lnTo>
                  <a:lnTo>
                    <a:pt x="34366" y="10388"/>
                  </a:lnTo>
                  <a:lnTo>
                    <a:pt x="254168" y="10388"/>
                  </a:lnTo>
                  <a:lnTo>
                    <a:pt x="253317" y="9255"/>
                  </a:lnTo>
                  <a:lnTo>
                    <a:pt x="242372" y="2496"/>
                  </a:lnTo>
                  <a:lnTo>
                    <a:pt x="229146" y="0"/>
                  </a:lnTo>
                  <a:close/>
                </a:path>
                <a:path w="263525" h="311785">
                  <a:moveTo>
                    <a:pt x="137490" y="218249"/>
                  </a:moveTo>
                  <a:lnTo>
                    <a:pt x="126022" y="218249"/>
                  </a:lnTo>
                  <a:lnTo>
                    <a:pt x="126022" y="301396"/>
                  </a:lnTo>
                  <a:lnTo>
                    <a:pt x="137490" y="301396"/>
                  </a:lnTo>
                  <a:lnTo>
                    <a:pt x="137490" y="218249"/>
                  </a:lnTo>
                  <a:close/>
                </a:path>
                <a:path w="263525" h="311785">
                  <a:moveTo>
                    <a:pt x="263525" y="218249"/>
                  </a:moveTo>
                  <a:lnTo>
                    <a:pt x="252056" y="218249"/>
                  </a:lnTo>
                  <a:lnTo>
                    <a:pt x="252056" y="280606"/>
                  </a:lnTo>
                  <a:lnTo>
                    <a:pt x="250289" y="288789"/>
                  </a:lnTo>
                  <a:lnTo>
                    <a:pt x="245435" y="295387"/>
                  </a:lnTo>
                  <a:lnTo>
                    <a:pt x="238164" y="299792"/>
                  </a:lnTo>
                  <a:lnTo>
                    <a:pt x="229146" y="301396"/>
                  </a:lnTo>
                  <a:lnTo>
                    <a:pt x="254168" y="301396"/>
                  </a:lnTo>
                  <a:lnTo>
                    <a:pt x="260771" y="292604"/>
                  </a:lnTo>
                  <a:lnTo>
                    <a:pt x="263525" y="280606"/>
                  </a:lnTo>
                  <a:lnTo>
                    <a:pt x="263525" y="218249"/>
                  </a:lnTo>
                  <a:close/>
                </a:path>
                <a:path w="263525" h="311785">
                  <a:moveTo>
                    <a:pt x="137490" y="135115"/>
                  </a:moveTo>
                  <a:lnTo>
                    <a:pt x="126022" y="135115"/>
                  </a:lnTo>
                  <a:lnTo>
                    <a:pt x="126022" y="207860"/>
                  </a:lnTo>
                  <a:lnTo>
                    <a:pt x="263525" y="207860"/>
                  </a:lnTo>
                  <a:lnTo>
                    <a:pt x="137490" y="207848"/>
                  </a:lnTo>
                  <a:lnTo>
                    <a:pt x="137490" y="135115"/>
                  </a:lnTo>
                  <a:close/>
                </a:path>
                <a:path w="263525" h="311785">
                  <a:moveTo>
                    <a:pt x="263525" y="135102"/>
                  </a:moveTo>
                  <a:lnTo>
                    <a:pt x="252069" y="135102"/>
                  </a:lnTo>
                  <a:lnTo>
                    <a:pt x="252069" y="207848"/>
                  </a:lnTo>
                  <a:lnTo>
                    <a:pt x="263525" y="207848"/>
                  </a:lnTo>
                  <a:lnTo>
                    <a:pt x="263525" y="135102"/>
                  </a:lnTo>
                  <a:close/>
                </a:path>
                <a:path w="263525" h="311785">
                  <a:moveTo>
                    <a:pt x="254168" y="10388"/>
                  </a:moveTo>
                  <a:lnTo>
                    <a:pt x="229146" y="10388"/>
                  </a:lnTo>
                  <a:lnTo>
                    <a:pt x="238164" y="11992"/>
                  </a:lnTo>
                  <a:lnTo>
                    <a:pt x="245435" y="16397"/>
                  </a:lnTo>
                  <a:lnTo>
                    <a:pt x="250289" y="22995"/>
                  </a:lnTo>
                  <a:lnTo>
                    <a:pt x="252056" y="31178"/>
                  </a:lnTo>
                  <a:lnTo>
                    <a:pt x="252056" y="124714"/>
                  </a:lnTo>
                  <a:lnTo>
                    <a:pt x="263525" y="124714"/>
                  </a:lnTo>
                  <a:lnTo>
                    <a:pt x="263525" y="31178"/>
                  </a:lnTo>
                  <a:lnTo>
                    <a:pt x="260771" y="19180"/>
                  </a:lnTo>
                  <a:lnTo>
                    <a:pt x="254168" y="10388"/>
                  </a:lnTo>
                  <a:close/>
                </a:path>
              </a:pathLst>
            </a:custGeom>
            <a:solidFill>
              <a:srgbClr val="1245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4">
              <a:extLst>
                <a:ext uri="{FF2B5EF4-FFF2-40B4-BE49-F238E27FC236}">
                  <a16:creationId xmlns:a16="http://schemas.microsoft.com/office/drawing/2014/main" id="{07D51DDF-7508-4631-4367-8CD9C1B513AC}"/>
                </a:ext>
              </a:extLst>
            </p:cNvPr>
            <p:cNvPicPr/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37635" y="4211955"/>
              <a:ext cx="194310" cy="72389"/>
            </a:xfrm>
            <a:prstGeom prst="rect">
              <a:avLst/>
            </a:prstGeom>
          </p:spPr>
        </p:pic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17132447-13CC-EAA7-419C-144B936B70D4}"/>
                </a:ext>
              </a:extLst>
            </p:cNvPr>
            <p:cNvSpPr/>
            <p:nvPr/>
          </p:nvSpPr>
          <p:spPr>
            <a:xfrm>
              <a:off x="3937635" y="4326254"/>
              <a:ext cx="189230" cy="134620"/>
            </a:xfrm>
            <a:custGeom>
              <a:avLst/>
              <a:gdLst/>
              <a:ahLst/>
              <a:cxnLst/>
              <a:rect l="l" t="t" r="r" b="b"/>
              <a:pathLst>
                <a:path w="189229" h="134620">
                  <a:moveTo>
                    <a:pt x="50787" y="97218"/>
                  </a:moveTo>
                  <a:lnTo>
                    <a:pt x="49377" y="94640"/>
                  </a:lnTo>
                  <a:lnTo>
                    <a:pt x="46570" y="93345"/>
                  </a:lnTo>
                  <a:lnTo>
                    <a:pt x="43751" y="93345"/>
                  </a:lnTo>
                  <a:lnTo>
                    <a:pt x="40932" y="94640"/>
                  </a:lnTo>
                  <a:lnTo>
                    <a:pt x="28244" y="106248"/>
                  </a:lnTo>
                  <a:lnTo>
                    <a:pt x="15570" y="94640"/>
                  </a:lnTo>
                  <a:lnTo>
                    <a:pt x="12750" y="93345"/>
                  </a:lnTo>
                  <a:lnTo>
                    <a:pt x="9931" y="93345"/>
                  </a:lnTo>
                  <a:lnTo>
                    <a:pt x="7112" y="94640"/>
                  </a:lnTo>
                  <a:lnTo>
                    <a:pt x="5702" y="97218"/>
                  </a:lnTo>
                  <a:lnTo>
                    <a:pt x="5702" y="99796"/>
                  </a:lnTo>
                  <a:lnTo>
                    <a:pt x="7112" y="102374"/>
                  </a:lnTo>
                  <a:lnTo>
                    <a:pt x="19799" y="113982"/>
                  </a:lnTo>
                  <a:lnTo>
                    <a:pt x="7112" y="125590"/>
                  </a:lnTo>
                  <a:lnTo>
                    <a:pt x="5702" y="128168"/>
                  </a:lnTo>
                  <a:lnTo>
                    <a:pt x="5702" y="130746"/>
                  </a:lnTo>
                  <a:lnTo>
                    <a:pt x="7112" y="133324"/>
                  </a:lnTo>
                  <a:lnTo>
                    <a:pt x="8521" y="134620"/>
                  </a:lnTo>
                  <a:lnTo>
                    <a:pt x="14160" y="134620"/>
                  </a:lnTo>
                  <a:lnTo>
                    <a:pt x="28244" y="121716"/>
                  </a:lnTo>
                  <a:lnTo>
                    <a:pt x="42341" y="134620"/>
                  </a:lnTo>
                  <a:lnTo>
                    <a:pt x="47980" y="134620"/>
                  </a:lnTo>
                  <a:lnTo>
                    <a:pt x="49377" y="133324"/>
                  </a:lnTo>
                  <a:lnTo>
                    <a:pt x="50787" y="130746"/>
                  </a:lnTo>
                  <a:lnTo>
                    <a:pt x="50787" y="128168"/>
                  </a:lnTo>
                  <a:lnTo>
                    <a:pt x="49377" y="125590"/>
                  </a:lnTo>
                  <a:lnTo>
                    <a:pt x="36703" y="113982"/>
                  </a:lnTo>
                  <a:lnTo>
                    <a:pt x="49377" y="102374"/>
                  </a:lnTo>
                  <a:lnTo>
                    <a:pt x="50787" y="99796"/>
                  </a:lnTo>
                  <a:lnTo>
                    <a:pt x="50787" y="97218"/>
                  </a:lnTo>
                  <a:close/>
                </a:path>
                <a:path w="189229" h="134620">
                  <a:moveTo>
                    <a:pt x="56515" y="23152"/>
                  </a:moveTo>
                  <a:lnTo>
                    <a:pt x="53695" y="20574"/>
                  </a:lnTo>
                  <a:lnTo>
                    <a:pt x="33909" y="20574"/>
                  </a:lnTo>
                  <a:lnTo>
                    <a:pt x="33909" y="2565"/>
                  </a:lnTo>
                  <a:lnTo>
                    <a:pt x="31089" y="0"/>
                  </a:lnTo>
                  <a:lnTo>
                    <a:pt x="25425" y="0"/>
                  </a:lnTo>
                  <a:lnTo>
                    <a:pt x="22606" y="2565"/>
                  </a:lnTo>
                  <a:lnTo>
                    <a:pt x="22606" y="20574"/>
                  </a:lnTo>
                  <a:lnTo>
                    <a:pt x="2819" y="20574"/>
                  </a:lnTo>
                  <a:lnTo>
                    <a:pt x="0" y="23152"/>
                  </a:lnTo>
                  <a:lnTo>
                    <a:pt x="0" y="28295"/>
                  </a:lnTo>
                  <a:lnTo>
                    <a:pt x="2819" y="30861"/>
                  </a:lnTo>
                  <a:lnTo>
                    <a:pt x="5651" y="30861"/>
                  </a:lnTo>
                  <a:lnTo>
                    <a:pt x="22606" y="30861"/>
                  </a:lnTo>
                  <a:lnTo>
                    <a:pt x="22606" y="48869"/>
                  </a:lnTo>
                  <a:lnTo>
                    <a:pt x="25425" y="51435"/>
                  </a:lnTo>
                  <a:lnTo>
                    <a:pt x="31089" y="51435"/>
                  </a:lnTo>
                  <a:lnTo>
                    <a:pt x="33909" y="48869"/>
                  </a:lnTo>
                  <a:lnTo>
                    <a:pt x="33909" y="30861"/>
                  </a:lnTo>
                  <a:lnTo>
                    <a:pt x="53695" y="30861"/>
                  </a:lnTo>
                  <a:lnTo>
                    <a:pt x="56515" y="28295"/>
                  </a:lnTo>
                  <a:lnTo>
                    <a:pt x="56515" y="23152"/>
                  </a:lnTo>
                  <a:close/>
                </a:path>
                <a:path w="189229" h="134620">
                  <a:moveTo>
                    <a:pt x="189230" y="116840"/>
                  </a:moveTo>
                  <a:lnTo>
                    <a:pt x="186334" y="114300"/>
                  </a:lnTo>
                  <a:lnTo>
                    <a:pt x="183451" y="114300"/>
                  </a:lnTo>
                  <a:lnTo>
                    <a:pt x="134327" y="114300"/>
                  </a:lnTo>
                  <a:lnTo>
                    <a:pt x="131445" y="116840"/>
                  </a:lnTo>
                  <a:lnTo>
                    <a:pt x="131445" y="121920"/>
                  </a:lnTo>
                  <a:lnTo>
                    <a:pt x="134327" y="124460"/>
                  </a:lnTo>
                  <a:lnTo>
                    <a:pt x="186334" y="124460"/>
                  </a:lnTo>
                  <a:lnTo>
                    <a:pt x="189230" y="121920"/>
                  </a:lnTo>
                  <a:lnTo>
                    <a:pt x="189230" y="116840"/>
                  </a:lnTo>
                  <a:close/>
                </a:path>
                <a:path w="189229" h="134620">
                  <a:moveTo>
                    <a:pt x="189230" y="96037"/>
                  </a:moveTo>
                  <a:lnTo>
                    <a:pt x="186334" y="93345"/>
                  </a:lnTo>
                  <a:lnTo>
                    <a:pt x="183451" y="93345"/>
                  </a:lnTo>
                  <a:lnTo>
                    <a:pt x="134327" y="93345"/>
                  </a:lnTo>
                  <a:lnTo>
                    <a:pt x="131445" y="96037"/>
                  </a:lnTo>
                  <a:lnTo>
                    <a:pt x="131445" y="101434"/>
                  </a:lnTo>
                  <a:lnTo>
                    <a:pt x="134327" y="104140"/>
                  </a:lnTo>
                  <a:lnTo>
                    <a:pt x="186334" y="104140"/>
                  </a:lnTo>
                  <a:lnTo>
                    <a:pt x="189230" y="101434"/>
                  </a:lnTo>
                  <a:lnTo>
                    <a:pt x="189230" y="96037"/>
                  </a:lnTo>
                  <a:close/>
                </a:path>
                <a:path w="189229" h="134620">
                  <a:moveTo>
                    <a:pt x="189230" y="23495"/>
                  </a:moveTo>
                  <a:lnTo>
                    <a:pt x="186334" y="20955"/>
                  </a:lnTo>
                  <a:lnTo>
                    <a:pt x="183451" y="20955"/>
                  </a:lnTo>
                  <a:lnTo>
                    <a:pt x="134327" y="20955"/>
                  </a:lnTo>
                  <a:lnTo>
                    <a:pt x="131445" y="23495"/>
                  </a:lnTo>
                  <a:lnTo>
                    <a:pt x="131445" y="28575"/>
                  </a:lnTo>
                  <a:lnTo>
                    <a:pt x="134327" y="31115"/>
                  </a:lnTo>
                  <a:lnTo>
                    <a:pt x="186334" y="31115"/>
                  </a:lnTo>
                  <a:lnTo>
                    <a:pt x="189230" y="28575"/>
                  </a:lnTo>
                  <a:lnTo>
                    <a:pt x="189230" y="23495"/>
                  </a:lnTo>
                  <a:close/>
                </a:path>
              </a:pathLst>
            </a:custGeom>
            <a:solidFill>
              <a:srgbClr val="1245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 descr="Pie Quarter Icons - Free SVG &amp; PNG Pie Quarter Images - Noun Project">
            <a:extLst>
              <a:ext uri="{FF2B5EF4-FFF2-40B4-BE49-F238E27FC236}">
                <a16:creationId xmlns:a16="http://schemas.microsoft.com/office/drawing/2014/main" id="{A1F81EE7-52EB-9819-80CA-AFEF531A4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93" y="2469228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ie Quarter Icons - Free SVG &amp; PNG Pie Quarter Images - Noun Project">
            <a:extLst>
              <a:ext uri="{FF2B5EF4-FFF2-40B4-BE49-F238E27FC236}">
                <a16:creationId xmlns:a16="http://schemas.microsoft.com/office/drawing/2014/main" id="{1A7C0FF4-493C-C6C4-621E-7E1749A9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93" y="1811558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ie Quarter Icons - Free SVG &amp; PNG Pie Quarter Images - Noun Project">
            <a:extLst>
              <a:ext uri="{FF2B5EF4-FFF2-40B4-BE49-F238E27FC236}">
                <a16:creationId xmlns:a16="http://schemas.microsoft.com/office/drawing/2014/main" id="{10815C18-414B-BB0E-EC0D-2198C71D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6" y="316408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ie Quarter Icons - Free SVG &amp; PNG Pie Quarter Images - Noun Project">
            <a:extLst>
              <a:ext uri="{FF2B5EF4-FFF2-40B4-BE49-F238E27FC236}">
                <a16:creationId xmlns:a16="http://schemas.microsoft.com/office/drawing/2014/main" id="{C83C5930-5DE1-EECB-828E-4FF5865D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21" y="1957762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6">
            <a:hlinkClick r:id="rId20"/>
            <a:extLst>
              <a:ext uri="{FF2B5EF4-FFF2-40B4-BE49-F238E27FC236}">
                <a16:creationId xmlns:a16="http://schemas.microsoft.com/office/drawing/2014/main" id="{5716D7BF-8D4A-EA39-E67D-2B4B9420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888" y="5006033"/>
            <a:ext cx="914400" cy="3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5">
            <a:hlinkClick r:id="rId22"/>
            <a:extLst>
              <a:ext uri="{FF2B5EF4-FFF2-40B4-BE49-F238E27FC236}">
                <a16:creationId xmlns:a16="http://schemas.microsoft.com/office/drawing/2014/main" id="{4BE72124-0D06-6702-A0BA-376FE5B62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888" y="5359990"/>
            <a:ext cx="914400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phone 14 - DC Summary">
            <a:extLst>
              <a:ext uri="{FF2B5EF4-FFF2-40B4-BE49-F238E27FC236}">
                <a16:creationId xmlns:a16="http://schemas.microsoft.com/office/drawing/2014/main" id="{F76E4A9F-A019-AACF-060B-CFFB57AC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745" y="4609890"/>
            <a:ext cx="537359" cy="10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3907EC46-6B5C-4DD5-735A-DA38E320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3" y="4869089"/>
            <a:ext cx="685800" cy="78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CC1C6030-AE21-18D4-C87E-155375F10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55840"/>
              </p:ext>
            </p:extLst>
          </p:nvPr>
        </p:nvGraphicFramePr>
        <p:xfrm>
          <a:off x="3460713" y="4542203"/>
          <a:ext cx="3108960" cy="1238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406231664"/>
                    </a:ext>
                  </a:extLst>
                </a:gridCol>
              </a:tblGrid>
              <a:tr h="24955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Prefer to speak with someone?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24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5757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Schedule a complimentary consultation 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your dedicated Fidelity Workplace Financial Consultant, Ashley Bove.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 to </a:t>
                      </a: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6"/>
                        </a:rPr>
                        <a:t>fidelity.com/schedule</a:t>
                      </a:r>
                      <a:r>
                        <a:rPr lang="en-US" sz="1100" b="0" i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call </a:t>
                      </a:r>
                      <a:br>
                        <a:rPr lang="en-US" sz="1100" b="0" i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800.642.7131 </a:t>
                      </a:r>
                      <a:r>
                        <a:rPr lang="en-US" sz="1100" b="0" i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 text </a:t>
                      </a:r>
                      <a:r>
                        <a:rPr lang="en-US" sz="1100" b="1" i="0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TALK </a:t>
                      </a:r>
                      <a:r>
                        <a:rPr lang="en-US" sz="1100" b="0" i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 </a:t>
                      </a:r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343898</a:t>
                      </a:r>
                      <a:r>
                        <a:rPr lang="en-US" sz="1100" b="0" i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100" b="0" i="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​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T="28575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67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07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740B-AC33-489E-BB24-F2608B15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B12D-9957-420F-923D-70FB79617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hlinkClick r:id="rId2"/>
              </a:rPr>
              <a:t>Learn more about how Fidelity can help you</a:t>
            </a:r>
            <a:endParaRPr lang="en-US" sz="2400" b="1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hlinkClick r:id="rId3"/>
              </a:rPr>
              <a:t>Schedule a meeting</a:t>
            </a:r>
            <a:r>
              <a:rPr lang="en-US" sz="2400" b="1" dirty="0"/>
              <a:t> </a:t>
            </a:r>
            <a:r>
              <a:rPr lang="en-US" sz="2400" dirty="0"/>
              <a:t>or call </a:t>
            </a:r>
            <a:r>
              <a:rPr lang="en-US" sz="2400" b="1" dirty="0"/>
              <a:t>800-642-7131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dirty="0"/>
              <a:t>Call </a:t>
            </a:r>
            <a:r>
              <a:rPr lang="en-US" sz="2400" b="1" dirty="0"/>
              <a:t>800-343-0860</a:t>
            </a:r>
            <a:r>
              <a:rPr lang="en-US" sz="2400" dirty="0"/>
              <a:t> to speak to a Fidelity Representative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 pitchFamily="2" charset="0"/>
              </a:rPr>
              <a:t>Visit Fidelity’s </a:t>
            </a:r>
            <a:r>
              <a:rPr lang="en-US" sz="2000" b="1" i="0" u="none" strike="noStrike" dirty="0">
                <a:solidFill>
                  <a:srgbClr val="294E75"/>
                </a:solidFill>
                <a:effectLst/>
                <a:latin typeface="Raleway" pitchFamily="2" charset="0"/>
                <a:hlinkClick r:id="rId4"/>
              </a:rPr>
              <a:t>dedicated site for State of Rhode Island employees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76543-8A92-4679-BBA5-ED34867D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ABD-B3FE-8841-89D3-2E64ABC45F16}" type="datetime4">
              <a:rPr lang="en-US" smtClean="0"/>
              <a:t>September 20,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14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ate of Rhode Isl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582"/>
      </a:accent1>
      <a:accent2>
        <a:srgbClr val="00899E"/>
      </a:accent2>
      <a:accent3>
        <a:srgbClr val="B0C7E0"/>
      </a:accent3>
      <a:accent4>
        <a:srgbClr val="EAEFF6"/>
      </a:accent4>
      <a:accent5>
        <a:srgbClr val="DF7F3E"/>
      </a:accent5>
      <a:accent6>
        <a:srgbClr val="007D49"/>
      </a:accent6>
      <a:hlink>
        <a:srgbClr val="00899E"/>
      </a:hlink>
      <a:folHlink>
        <a:srgbClr val="5A96C1"/>
      </a:folHlink>
    </a:clrScheme>
    <a:fontScheme name="State of Rhode Island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5441B8DEF6E34C9026676A0BC3D761" ma:contentTypeVersion="9" ma:contentTypeDescription="Create a new document." ma:contentTypeScope="" ma:versionID="9a2f58e478db9a1b5cd18a6c4f7bb8a7">
  <xsd:schema xmlns:xsd="http://www.w3.org/2001/XMLSchema" xmlns:xs="http://www.w3.org/2001/XMLSchema" xmlns:p="http://schemas.microsoft.com/office/2006/metadata/properties" xmlns:ns3="88d50625-4c09-44a3-bf7c-674250488649" targetNamespace="http://schemas.microsoft.com/office/2006/metadata/properties" ma:root="true" ma:fieldsID="3d2cf5200f83ba80ecba40159bdaf0eb" ns3:_="">
    <xsd:import namespace="88d50625-4c09-44a3-bf7c-6742504886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50625-4c09-44a3-bf7c-674250488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C7E49-2654-474A-A96D-A31CE6C73C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7DD43D-3F00-4894-93B9-C14D4FB7F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d50625-4c09-44a3-bf7c-6742504886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E3191C-CDBD-4214-816C-4E70AAEAED3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d50625-4c09-44a3-bf7c-67425048864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6269</TotalTime>
  <Words>422</Words>
  <Application>Microsoft Office PowerPoint</Application>
  <PresentationFormat>Widescreen</PresentationFormat>
  <Paragraphs>52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Fidelity Sans</vt:lpstr>
      <vt:lpstr>Georgia</vt:lpstr>
      <vt:lpstr>Raleway</vt:lpstr>
      <vt:lpstr>Times New Roman</vt:lpstr>
      <vt:lpstr>Wingdings</vt:lpstr>
      <vt:lpstr>Office Theme</vt:lpstr>
      <vt:lpstr>Fidelity Investments</vt:lpstr>
      <vt:lpstr>PowerPoint Presentation</vt:lpstr>
      <vt:lpstr>Fidelity Virtual Benefits Fair</vt:lpstr>
      <vt:lpstr>Tools/Resources</vt:lpstr>
      <vt:lpstr>Learn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Saadullah, Fatima</dc:creator>
  <cp:lastModifiedBy>Hounsell, Kirby</cp:lastModifiedBy>
  <cp:revision>117</cp:revision>
  <dcterms:created xsi:type="dcterms:W3CDTF">2020-08-24T17:50:48Z</dcterms:created>
  <dcterms:modified xsi:type="dcterms:W3CDTF">2023-09-21T17:20:03Z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0x010100365441B8DEF6E34C9026676A0BC3D761</vt:lpwstr>
  </property>
</Properties>
</file>